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88" r:id="rId19"/>
    <p:sldId id="289" r:id="rId20"/>
    <p:sldId id="290" r:id="rId21"/>
    <p:sldId id="273" r:id="rId22"/>
    <p:sldId id="274" r:id="rId23"/>
    <p:sldId id="275" r:id="rId24"/>
    <p:sldId id="276" r:id="rId25"/>
    <p:sldId id="277" r:id="rId26"/>
    <p:sldId id="278" r:id="rId27"/>
    <p:sldId id="279" r:id="rId28"/>
    <p:sldId id="280" r:id="rId29"/>
    <p:sldId id="281" r:id="rId30"/>
    <p:sldId id="284" r:id="rId31"/>
    <p:sldId id="282" r:id="rId32"/>
    <p:sldId id="286" r:id="rId33"/>
    <p:sldId id="283" r:id="rId34"/>
    <p:sldId id="285" r:id="rId35"/>
    <p:sldId id="28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p:restoredTop sz="94689"/>
  </p:normalViewPr>
  <p:slideViewPr>
    <p:cSldViewPr snapToGrid="0" snapToObjects="1">
      <p:cViewPr varScale="1">
        <p:scale>
          <a:sx n="70" d="100"/>
          <a:sy n="70" d="100"/>
        </p:scale>
        <p:origin x="78"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12/18/2019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1112-BECC-2845-A669-47AAF9863173}"/>
              </a:ext>
            </a:extLst>
          </p:cNvPr>
          <p:cNvSpPr>
            <a:spLocks noGrp="1"/>
          </p:cNvSpPr>
          <p:nvPr>
            <p:ph type="ctrTitle"/>
          </p:nvPr>
        </p:nvSpPr>
        <p:spPr/>
        <p:txBody>
          <a:bodyPr/>
          <a:lstStyle/>
          <a:p>
            <a:pPr algn="ctr"/>
            <a:r>
              <a:rPr lang="zh-CN" altLang="en-US" dirty="0"/>
              <a:t>大数据 </a:t>
            </a:r>
            <a:r>
              <a:rPr lang="en-US" altLang="zh-CN" dirty="0"/>
              <a:t>, AI, </a:t>
            </a:r>
            <a:r>
              <a:rPr lang="zh-CN" altLang="en-US" dirty="0"/>
              <a:t>区块链</a:t>
            </a:r>
            <a:r>
              <a:rPr lang="en-CA" altLang="zh-CN" dirty="0"/>
              <a:t/>
            </a:r>
            <a:br>
              <a:rPr lang="en-CA" altLang="zh-CN" dirty="0"/>
            </a:br>
            <a:r>
              <a:rPr lang="zh-CN" altLang="en-US" dirty="0"/>
              <a:t>不得不说的事情</a:t>
            </a:r>
            <a:endParaRPr lang="en-US" dirty="0"/>
          </a:p>
        </p:txBody>
      </p:sp>
      <p:sp>
        <p:nvSpPr>
          <p:cNvPr id="3" name="Subtitle 2">
            <a:extLst>
              <a:ext uri="{FF2B5EF4-FFF2-40B4-BE49-F238E27FC236}">
                <a16:creationId xmlns:a16="http://schemas.microsoft.com/office/drawing/2014/main" id="{A3BA3B95-278D-EF4A-9B7E-56011103EC31}"/>
              </a:ext>
            </a:extLst>
          </p:cNvPr>
          <p:cNvSpPr>
            <a:spLocks noGrp="1"/>
          </p:cNvSpPr>
          <p:nvPr>
            <p:ph type="subTitle" idx="1"/>
          </p:nvPr>
        </p:nvSpPr>
        <p:spPr/>
        <p:txBody>
          <a:bodyPr/>
          <a:lstStyle/>
          <a:p>
            <a:r>
              <a:rPr lang="zh-CN" altLang="en-US" dirty="0"/>
              <a:t>朱斌</a:t>
            </a:r>
            <a:r>
              <a:rPr lang="en-US" dirty="0"/>
              <a:t/>
            </a:r>
            <a:br>
              <a:rPr lang="en-US" dirty="0"/>
            </a:br>
            <a:r>
              <a:rPr lang="en-US" dirty="0"/>
              <a:t>Not</a:t>
            </a:r>
            <a:r>
              <a:rPr lang="zh-CN" altLang="en-US" dirty="0"/>
              <a:t> </a:t>
            </a:r>
            <a:r>
              <a:rPr lang="en-US" altLang="zh-CN" dirty="0"/>
              <a:t>Box</a:t>
            </a:r>
            <a:endParaRPr lang="en-US" dirty="0"/>
          </a:p>
        </p:txBody>
      </p:sp>
    </p:spTree>
    <p:extLst>
      <p:ext uri="{BB962C8B-B14F-4D97-AF65-F5344CB8AC3E}">
        <p14:creationId xmlns:p14="http://schemas.microsoft.com/office/powerpoint/2010/main" val="356937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B08F-C824-B74C-B0BB-76E2C642C499}"/>
              </a:ext>
            </a:extLst>
          </p:cNvPr>
          <p:cNvSpPr>
            <a:spLocks noGrp="1"/>
          </p:cNvSpPr>
          <p:nvPr>
            <p:ph type="title"/>
          </p:nvPr>
        </p:nvSpPr>
        <p:spPr/>
        <p:txBody>
          <a:bodyPr/>
          <a:lstStyle/>
          <a:p>
            <a:r>
              <a:rPr lang="en-US" dirty="0"/>
              <a:t>AI</a:t>
            </a:r>
            <a:r>
              <a:rPr lang="zh-CN" altLang="en-US" dirty="0"/>
              <a:t> 人工智能</a:t>
            </a:r>
            <a:endParaRPr lang="en-US" dirty="0"/>
          </a:p>
        </p:txBody>
      </p:sp>
      <p:pic>
        <p:nvPicPr>
          <p:cNvPr id="5" name="Content Placeholder 4">
            <a:extLst>
              <a:ext uri="{FF2B5EF4-FFF2-40B4-BE49-F238E27FC236}">
                <a16:creationId xmlns:a16="http://schemas.microsoft.com/office/drawing/2014/main" id="{E0288FE5-67B5-F04B-B819-17EF6392FC98}"/>
              </a:ext>
            </a:extLst>
          </p:cNvPr>
          <p:cNvPicPr>
            <a:picLocks noGrp="1" noChangeAspect="1"/>
          </p:cNvPicPr>
          <p:nvPr>
            <p:ph idx="1"/>
          </p:nvPr>
        </p:nvPicPr>
        <p:blipFill>
          <a:blip r:embed="rId2"/>
          <a:stretch>
            <a:fillRect/>
          </a:stretch>
        </p:blipFill>
        <p:spPr>
          <a:xfrm>
            <a:off x="1261269" y="2160588"/>
            <a:ext cx="7429499" cy="3881437"/>
          </a:xfrm>
        </p:spPr>
      </p:pic>
    </p:spTree>
    <p:extLst>
      <p:ext uri="{BB962C8B-B14F-4D97-AF65-F5344CB8AC3E}">
        <p14:creationId xmlns:p14="http://schemas.microsoft.com/office/powerpoint/2010/main" val="4282803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BA0F-6778-E14B-A392-29D13119BB5F}"/>
              </a:ext>
            </a:extLst>
          </p:cNvPr>
          <p:cNvSpPr>
            <a:spLocks noGrp="1"/>
          </p:cNvSpPr>
          <p:nvPr>
            <p:ph type="title"/>
          </p:nvPr>
        </p:nvSpPr>
        <p:spPr/>
        <p:txBody>
          <a:bodyPr/>
          <a:lstStyle/>
          <a:p>
            <a:r>
              <a:rPr lang="en-US" dirty="0"/>
              <a:t>AI</a:t>
            </a:r>
            <a:r>
              <a:rPr lang="zh-CN" altLang="en-US" dirty="0"/>
              <a:t> </a:t>
            </a:r>
            <a:r>
              <a:rPr lang="en-US" altLang="zh-CN" dirty="0"/>
              <a:t>vs. </a:t>
            </a:r>
            <a:r>
              <a:rPr lang="zh-CN" altLang="en-US" dirty="0"/>
              <a:t>机器学习</a:t>
            </a:r>
            <a:r>
              <a:rPr lang="en-US" altLang="zh-CN" dirty="0"/>
              <a:t> vs. </a:t>
            </a:r>
            <a:r>
              <a:rPr lang="zh-CN" altLang="en-US" dirty="0"/>
              <a:t>深度学习</a:t>
            </a:r>
            <a:endParaRPr lang="en-US" dirty="0"/>
          </a:p>
        </p:txBody>
      </p:sp>
      <p:sp>
        <p:nvSpPr>
          <p:cNvPr id="3" name="Content Placeholder 2">
            <a:extLst>
              <a:ext uri="{FF2B5EF4-FFF2-40B4-BE49-F238E27FC236}">
                <a16:creationId xmlns:a16="http://schemas.microsoft.com/office/drawing/2014/main" id="{94E15590-A030-7A49-90F2-B9C8D3003EB6}"/>
              </a:ext>
            </a:extLst>
          </p:cNvPr>
          <p:cNvSpPr>
            <a:spLocks noGrp="1"/>
          </p:cNvSpPr>
          <p:nvPr>
            <p:ph idx="1"/>
          </p:nvPr>
        </p:nvSpPr>
        <p:spPr/>
        <p:txBody>
          <a:bodyPr>
            <a:normAutofit/>
          </a:bodyPr>
          <a:lstStyle/>
          <a:p>
            <a:pPr marL="0" indent="0">
              <a:buNone/>
            </a:pPr>
            <a:r>
              <a:rPr lang="zh-CN" altLang="en-US" sz="2800" dirty="0"/>
              <a:t>深度学习是机器学习的一个子集</a:t>
            </a:r>
            <a:endParaRPr lang="en-CA" altLang="zh-CN" sz="2800" dirty="0"/>
          </a:p>
          <a:p>
            <a:pPr marL="0" indent="0">
              <a:buNone/>
            </a:pPr>
            <a:r>
              <a:rPr lang="zh-CN" altLang="en-US" sz="2800" dirty="0"/>
              <a:t>机器学习是人工智能的一个子集</a:t>
            </a:r>
            <a:endParaRPr lang="en-CA" altLang="zh-CN" sz="2800" dirty="0"/>
          </a:p>
          <a:p>
            <a:pPr marL="0" indent="0">
              <a:buNone/>
            </a:pPr>
            <a:endParaRPr lang="en-CA" sz="2800" dirty="0"/>
          </a:p>
          <a:p>
            <a:pPr marL="0" indent="0">
              <a:buNone/>
            </a:pPr>
            <a:r>
              <a:rPr lang="zh-CN" altLang="en-US" sz="2800" dirty="0"/>
              <a:t>人工智能：可以有很多种实现方法</a:t>
            </a:r>
            <a:endParaRPr lang="en-CA" altLang="zh-CN" sz="2800" dirty="0"/>
          </a:p>
          <a:p>
            <a:pPr marL="0" indent="0">
              <a:buNone/>
            </a:pPr>
            <a:r>
              <a:rPr lang="zh-CN" altLang="en-US" sz="2800" dirty="0"/>
              <a:t>机器学习：是能改变自己的程序</a:t>
            </a:r>
            <a:endParaRPr lang="en-CA" altLang="zh-CN" sz="2800" dirty="0"/>
          </a:p>
          <a:p>
            <a:pPr marL="0" indent="0">
              <a:buNone/>
            </a:pPr>
            <a:r>
              <a:rPr lang="zh-CN" altLang="en-US" sz="2800" dirty="0"/>
              <a:t>深度学习：目前最先进的技术水平</a:t>
            </a:r>
            <a:endParaRPr lang="en-US" sz="2800" dirty="0"/>
          </a:p>
        </p:txBody>
      </p:sp>
    </p:spTree>
    <p:extLst>
      <p:ext uri="{BB962C8B-B14F-4D97-AF65-F5344CB8AC3E}">
        <p14:creationId xmlns:p14="http://schemas.microsoft.com/office/powerpoint/2010/main" val="3859643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2D3E9-5E4E-174D-A9F2-4EF2902B768F}"/>
              </a:ext>
            </a:extLst>
          </p:cNvPr>
          <p:cNvSpPr>
            <a:spLocks noGrp="1"/>
          </p:cNvSpPr>
          <p:nvPr>
            <p:ph type="title"/>
          </p:nvPr>
        </p:nvSpPr>
        <p:spPr/>
        <p:txBody>
          <a:bodyPr/>
          <a:lstStyle/>
          <a:p>
            <a:r>
              <a:rPr lang="zh-CN" altLang="en-US" dirty="0"/>
              <a:t>深度学习的限制</a:t>
            </a:r>
            <a:endParaRPr lang="en-US" dirty="0"/>
          </a:p>
        </p:txBody>
      </p:sp>
      <p:sp>
        <p:nvSpPr>
          <p:cNvPr id="3" name="Content Placeholder 2">
            <a:extLst>
              <a:ext uri="{FF2B5EF4-FFF2-40B4-BE49-F238E27FC236}">
                <a16:creationId xmlns:a16="http://schemas.microsoft.com/office/drawing/2014/main" id="{9F53C645-28A9-3F4C-846C-EAD5FCB28CCC}"/>
              </a:ext>
            </a:extLst>
          </p:cNvPr>
          <p:cNvSpPr>
            <a:spLocks noGrp="1"/>
          </p:cNvSpPr>
          <p:nvPr>
            <p:ph idx="1"/>
          </p:nvPr>
        </p:nvSpPr>
        <p:spPr/>
        <p:txBody>
          <a:bodyPr>
            <a:normAutofit/>
          </a:bodyPr>
          <a:lstStyle/>
          <a:p>
            <a:r>
              <a:rPr lang="zh-CN" altLang="en-US" sz="2800" b="1" dirty="0"/>
              <a:t>需要海量的数据</a:t>
            </a:r>
            <a:endParaRPr lang="en-CA" altLang="zh-CN" sz="2800" b="1" dirty="0"/>
          </a:p>
          <a:p>
            <a:r>
              <a:rPr lang="zh-CN" altLang="en-US" sz="2800" b="1" dirty="0"/>
              <a:t>深度学习的想法源自人脑的启发，但不是人脑的模拟</a:t>
            </a:r>
            <a:endParaRPr lang="en-US" sz="2800" b="1" dirty="0"/>
          </a:p>
        </p:txBody>
      </p:sp>
    </p:spTree>
    <p:extLst>
      <p:ext uri="{BB962C8B-B14F-4D97-AF65-F5344CB8AC3E}">
        <p14:creationId xmlns:p14="http://schemas.microsoft.com/office/powerpoint/2010/main" val="366441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CAF5-E88D-1A40-A1A6-B79F641E9EC5}"/>
              </a:ext>
            </a:extLst>
          </p:cNvPr>
          <p:cNvSpPr>
            <a:spLocks noGrp="1"/>
          </p:cNvSpPr>
          <p:nvPr>
            <p:ph type="title"/>
          </p:nvPr>
        </p:nvSpPr>
        <p:spPr/>
        <p:txBody>
          <a:bodyPr/>
          <a:lstStyle/>
          <a:p>
            <a:r>
              <a:rPr lang="zh-CN" altLang="en-US" dirty="0"/>
              <a:t>机器学习 </a:t>
            </a:r>
            <a:r>
              <a:rPr lang="en-CA" altLang="zh-CN" dirty="0"/>
              <a:t>vs. </a:t>
            </a:r>
            <a:r>
              <a:rPr lang="zh-CN" altLang="en-CA" dirty="0"/>
              <a:t>规则引擎</a:t>
            </a:r>
            <a:endParaRPr lang="en-US" dirty="0"/>
          </a:p>
        </p:txBody>
      </p:sp>
      <p:sp>
        <p:nvSpPr>
          <p:cNvPr id="3" name="Content Placeholder 2">
            <a:extLst>
              <a:ext uri="{FF2B5EF4-FFF2-40B4-BE49-F238E27FC236}">
                <a16:creationId xmlns:a16="http://schemas.microsoft.com/office/drawing/2014/main" id="{1A609D09-072F-444C-8446-49E9A23235D4}"/>
              </a:ext>
            </a:extLst>
          </p:cNvPr>
          <p:cNvSpPr>
            <a:spLocks noGrp="1"/>
          </p:cNvSpPr>
          <p:nvPr>
            <p:ph idx="1"/>
          </p:nvPr>
        </p:nvSpPr>
        <p:spPr/>
        <p:txBody>
          <a:bodyPr>
            <a:normAutofit/>
          </a:bodyPr>
          <a:lstStyle/>
          <a:p>
            <a:pPr marL="0" indent="0" algn="ctr">
              <a:buNone/>
            </a:pPr>
            <a:r>
              <a:rPr lang="zh-CN" altLang="en-US" sz="2800" dirty="0"/>
              <a:t>可预见的场景：规则引擎</a:t>
            </a:r>
            <a:endParaRPr lang="en-CA" altLang="zh-CN" sz="2800" dirty="0"/>
          </a:p>
          <a:p>
            <a:pPr marL="0" indent="0" algn="ctr">
              <a:buNone/>
            </a:pPr>
            <a:r>
              <a:rPr lang="zh-CN" altLang="en-US" sz="2800" dirty="0"/>
              <a:t>不可预见的场景：机器学习</a:t>
            </a:r>
            <a:endParaRPr lang="en-CA" altLang="zh-CN" sz="2800" dirty="0"/>
          </a:p>
          <a:p>
            <a:pPr marL="0" indent="0" algn="ctr">
              <a:buNone/>
            </a:pPr>
            <a:endParaRPr lang="en-CA" sz="2800" dirty="0"/>
          </a:p>
          <a:p>
            <a:pPr marL="0" indent="0" algn="ctr">
              <a:buNone/>
            </a:pPr>
            <a:r>
              <a:rPr lang="zh-CN" altLang="en-US" sz="2800" dirty="0"/>
              <a:t>简单的场景：规则引擎</a:t>
            </a:r>
            <a:endParaRPr lang="en-CA" altLang="zh-CN" sz="2800" dirty="0"/>
          </a:p>
          <a:p>
            <a:pPr marL="0" indent="0" algn="ctr">
              <a:buNone/>
            </a:pPr>
            <a:r>
              <a:rPr lang="zh-CN" altLang="en-US" sz="2800" dirty="0"/>
              <a:t>复杂的场景：机器学习</a:t>
            </a:r>
            <a:endParaRPr lang="en-US" sz="2800" dirty="0"/>
          </a:p>
        </p:txBody>
      </p:sp>
    </p:spTree>
    <p:extLst>
      <p:ext uri="{BB962C8B-B14F-4D97-AF65-F5344CB8AC3E}">
        <p14:creationId xmlns:p14="http://schemas.microsoft.com/office/powerpoint/2010/main" val="29308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21F4A-ADDA-CB4F-B3AF-0757FDF7791F}"/>
              </a:ext>
            </a:extLst>
          </p:cNvPr>
          <p:cNvSpPr>
            <a:spLocks noGrp="1"/>
          </p:cNvSpPr>
          <p:nvPr>
            <p:ph type="title"/>
          </p:nvPr>
        </p:nvSpPr>
        <p:spPr/>
        <p:txBody>
          <a:bodyPr/>
          <a:lstStyle/>
          <a:p>
            <a:r>
              <a:rPr lang="zh-CN" altLang="en-US" dirty="0"/>
              <a:t>大数据 和 </a:t>
            </a:r>
            <a:r>
              <a:rPr lang="en-US" altLang="zh-CN" dirty="0"/>
              <a:t>AI</a:t>
            </a:r>
            <a:r>
              <a:rPr lang="zh-CN" altLang="en-US" dirty="0"/>
              <a:t> 的关系</a:t>
            </a:r>
            <a:endParaRPr lang="en-US" dirty="0"/>
          </a:p>
        </p:txBody>
      </p:sp>
      <p:sp>
        <p:nvSpPr>
          <p:cNvPr id="4" name="Rounded Rectangle 3">
            <a:extLst>
              <a:ext uri="{FF2B5EF4-FFF2-40B4-BE49-F238E27FC236}">
                <a16:creationId xmlns:a16="http://schemas.microsoft.com/office/drawing/2014/main" id="{DBB8D322-8278-8E4A-A75B-DF4AE7B6B125}"/>
              </a:ext>
            </a:extLst>
          </p:cNvPr>
          <p:cNvSpPr/>
          <p:nvPr/>
        </p:nvSpPr>
        <p:spPr>
          <a:xfrm>
            <a:off x="1685926" y="5715006"/>
            <a:ext cx="6729412" cy="38576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大数据</a:t>
            </a:r>
            <a:endParaRPr lang="en-US" dirty="0"/>
          </a:p>
        </p:txBody>
      </p:sp>
      <p:sp>
        <p:nvSpPr>
          <p:cNvPr id="5" name="Rounded Rectangle 4">
            <a:extLst>
              <a:ext uri="{FF2B5EF4-FFF2-40B4-BE49-F238E27FC236}">
                <a16:creationId xmlns:a16="http://schemas.microsoft.com/office/drawing/2014/main" id="{C2A053C7-53A6-A644-B496-14A6645FBD52}"/>
              </a:ext>
            </a:extLst>
          </p:cNvPr>
          <p:cNvSpPr/>
          <p:nvPr/>
        </p:nvSpPr>
        <p:spPr>
          <a:xfrm>
            <a:off x="677335" y="2657475"/>
            <a:ext cx="7738002" cy="385763"/>
          </a:xfrm>
          <a:prstGeom prst="roundRect">
            <a:avLst/>
          </a:prstGeom>
          <a:solidFill>
            <a:schemeClr val="accent3">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人工智能</a:t>
            </a:r>
            <a:endParaRPr lang="en-US" dirty="0"/>
          </a:p>
        </p:txBody>
      </p:sp>
      <p:sp>
        <p:nvSpPr>
          <p:cNvPr id="6" name="Rounded Rectangle 5">
            <a:extLst>
              <a:ext uri="{FF2B5EF4-FFF2-40B4-BE49-F238E27FC236}">
                <a16:creationId xmlns:a16="http://schemas.microsoft.com/office/drawing/2014/main" id="{EA92331D-C847-4B43-9965-F708EE492942}"/>
              </a:ext>
            </a:extLst>
          </p:cNvPr>
          <p:cNvSpPr/>
          <p:nvPr/>
        </p:nvSpPr>
        <p:spPr>
          <a:xfrm>
            <a:off x="3128964" y="3225802"/>
            <a:ext cx="5286374" cy="419100"/>
          </a:xfrm>
          <a:prstGeom prst="round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机器学习</a:t>
            </a:r>
            <a:endParaRPr lang="en-US" dirty="0"/>
          </a:p>
        </p:txBody>
      </p:sp>
      <p:sp>
        <p:nvSpPr>
          <p:cNvPr id="7" name="Rounded Rectangle 6">
            <a:extLst>
              <a:ext uri="{FF2B5EF4-FFF2-40B4-BE49-F238E27FC236}">
                <a16:creationId xmlns:a16="http://schemas.microsoft.com/office/drawing/2014/main" id="{69B3BD87-96DA-1047-ADA3-470686F95310}"/>
              </a:ext>
            </a:extLst>
          </p:cNvPr>
          <p:cNvSpPr/>
          <p:nvPr/>
        </p:nvSpPr>
        <p:spPr>
          <a:xfrm>
            <a:off x="5686425" y="3889375"/>
            <a:ext cx="2728912" cy="392113"/>
          </a:xfrm>
          <a:prstGeom prst="roundRect">
            <a:avLst/>
          </a:prstGeom>
          <a:solidFill>
            <a:schemeClr val="accent3">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深度学习</a:t>
            </a:r>
            <a:endParaRPr lang="en-US" dirty="0"/>
          </a:p>
        </p:txBody>
      </p:sp>
      <p:sp>
        <p:nvSpPr>
          <p:cNvPr id="8" name="Up Arrow 7">
            <a:extLst>
              <a:ext uri="{FF2B5EF4-FFF2-40B4-BE49-F238E27FC236}">
                <a16:creationId xmlns:a16="http://schemas.microsoft.com/office/drawing/2014/main" id="{95DCB982-03DB-E448-BA28-1422E38465DF}"/>
              </a:ext>
            </a:extLst>
          </p:cNvPr>
          <p:cNvSpPr/>
          <p:nvPr/>
        </p:nvSpPr>
        <p:spPr>
          <a:xfrm>
            <a:off x="1857376" y="3225802"/>
            <a:ext cx="528638" cy="2217736"/>
          </a:xfrm>
          <a:prstGeom prst="upArrow">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Up Arrow 8">
            <a:extLst>
              <a:ext uri="{FF2B5EF4-FFF2-40B4-BE49-F238E27FC236}">
                <a16:creationId xmlns:a16="http://schemas.microsoft.com/office/drawing/2014/main" id="{C9128323-459E-1849-9D7B-B99852755AC4}"/>
              </a:ext>
            </a:extLst>
          </p:cNvPr>
          <p:cNvSpPr/>
          <p:nvPr/>
        </p:nvSpPr>
        <p:spPr>
          <a:xfrm>
            <a:off x="4071938" y="3787774"/>
            <a:ext cx="474398" cy="1655763"/>
          </a:xfrm>
          <a:prstGeom prst="upArrow">
            <a:avLst/>
          </a:prstGeom>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8B6CB7C3-1881-8B41-9F14-A37F0964C23B}"/>
              </a:ext>
            </a:extLst>
          </p:cNvPr>
          <p:cNvSpPr/>
          <p:nvPr/>
        </p:nvSpPr>
        <p:spPr>
          <a:xfrm>
            <a:off x="6644613" y="4443419"/>
            <a:ext cx="812536" cy="993769"/>
          </a:xfrm>
          <a:prstGeom prst="upArrow">
            <a:avLst/>
          </a:prstGeom>
          <a:ln w="762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7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E0593F-D408-294E-A661-F3BE82287F6C}"/>
              </a:ext>
            </a:extLst>
          </p:cNvPr>
          <p:cNvSpPr/>
          <p:nvPr/>
        </p:nvSpPr>
        <p:spPr>
          <a:xfrm>
            <a:off x="4129794" y="1657350"/>
            <a:ext cx="2300288" cy="4972050"/>
          </a:xfrm>
          <a:prstGeom prst="rect">
            <a:avLst/>
          </a:prstGeom>
          <a:gradFill>
            <a:gsLst>
              <a:gs pos="41000">
                <a:schemeClr val="accent6">
                  <a:tint val="65000"/>
                  <a:lumMod val="110000"/>
                </a:schemeClr>
              </a:gs>
              <a:gs pos="33000">
                <a:schemeClr val="accent6">
                  <a:tint val="9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zh-CN" altLang="en-US" dirty="0"/>
              <a:t>大数据</a:t>
            </a:r>
            <a:endParaRPr lang="en-US" dirty="0"/>
          </a:p>
        </p:txBody>
      </p:sp>
      <p:sp>
        <p:nvSpPr>
          <p:cNvPr id="11" name="Rectangle 10">
            <a:extLst>
              <a:ext uri="{FF2B5EF4-FFF2-40B4-BE49-F238E27FC236}">
                <a16:creationId xmlns:a16="http://schemas.microsoft.com/office/drawing/2014/main" id="{C93E615D-55EF-A14A-BB28-98C504C3AF78}"/>
              </a:ext>
            </a:extLst>
          </p:cNvPr>
          <p:cNvSpPr/>
          <p:nvPr/>
        </p:nvSpPr>
        <p:spPr>
          <a:xfrm>
            <a:off x="1285875" y="1657350"/>
            <a:ext cx="2300288" cy="49720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AI</a:t>
            </a:r>
          </a:p>
        </p:txBody>
      </p:sp>
      <p:sp>
        <p:nvSpPr>
          <p:cNvPr id="2" name="Title 1">
            <a:extLst>
              <a:ext uri="{FF2B5EF4-FFF2-40B4-BE49-F238E27FC236}">
                <a16:creationId xmlns:a16="http://schemas.microsoft.com/office/drawing/2014/main" id="{805FC422-23B3-D74E-8740-A018CADE9B4C}"/>
              </a:ext>
            </a:extLst>
          </p:cNvPr>
          <p:cNvSpPr>
            <a:spLocks noGrp="1"/>
          </p:cNvSpPr>
          <p:nvPr>
            <p:ph type="title"/>
          </p:nvPr>
        </p:nvSpPr>
        <p:spPr/>
        <p:txBody>
          <a:bodyPr/>
          <a:lstStyle/>
          <a:p>
            <a:r>
              <a:rPr lang="en-US" dirty="0"/>
              <a:t>AI</a:t>
            </a:r>
            <a:r>
              <a:rPr lang="zh-CN" altLang="en-US" dirty="0"/>
              <a:t> 的常用应用场景</a:t>
            </a:r>
            <a:endParaRPr lang="en-US" dirty="0"/>
          </a:p>
        </p:txBody>
      </p:sp>
      <p:sp>
        <p:nvSpPr>
          <p:cNvPr id="4" name="Rounded Rectangle 3">
            <a:extLst>
              <a:ext uri="{FF2B5EF4-FFF2-40B4-BE49-F238E27FC236}">
                <a16:creationId xmlns:a16="http://schemas.microsoft.com/office/drawing/2014/main" id="{CC23F888-0442-3B4D-9FF7-8420BDA96A82}"/>
              </a:ext>
            </a:extLst>
          </p:cNvPr>
          <p:cNvSpPr/>
          <p:nvPr/>
        </p:nvSpPr>
        <p:spPr>
          <a:xfrm>
            <a:off x="1500188" y="1930400"/>
            <a:ext cx="1785938" cy="657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预测系统</a:t>
            </a:r>
            <a:endParaRPr lang="en-US" dirty="0"/>
          </a:p>
        </p:txBody>
      </p:sp>
      <p:sp>
        <p:nvSpPr>
          <p:cNvPr id="6" name="Content Placeholder 5">
            <a:extLst>
              <a:ext uri="{FF2B5EF4-FFF2-40B4-BE49-F238E27FC236}">
                <a16:creationId xmlns:a16="http://schemas.microsoft.com/office/drawing/2014/main" id="{45BAE3BF-0709-6542-9500-9D9B4C53A8A9}"/>
              </a:ext>
            </a:extLst>
          </p:cNvPr>
          <p:cNvSpPr>
            <a:spLocks noGrp="1"/>
          </p:cNvSpPr>
          <p:nvPr>
            <p:ph idx="1"/>
          </p:nvPr>
        </p:nvSpPr>
        <p:spPr>
          <a:xfrm>
            <a:off x="1500188" y="2923713"/>
            <a:ext cx="1785938" cy="662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zh-CN" altLang="en-US" dirty="0"/>
              <a:t>推荐系统</a:t>
            </a:r>
            <a:endParaRPr lang="en-US" dirty="0"/>
          </a:p>
        </p:txBody>
      </p:sp>
      <p:sp>
        <p:nvSpPr>
          <p:cNvPr id="7" name="Rounded Rectangle 6">
            <a:extLst>
              <a:ext uri="{FF2B5EF4-FFF2-40B4-BE49-F238E27FC236}">
                <a16:creationId xmlns:a16="http://schemas.microsoft.com/office/drawing/2014/main" id="{4D462F67-74ED-2D4F-9830-20336CC7B35F}"/>
              </a:ext>
            </a:extLst>
          </p:cNvPr>
          <p:cNvSpPr/>
          <p:nvPr/>
        </p:nvSpPr>
        <p:spPr>
          <a:xfrm>
            <a:off x="4358407" y="1930399"/>
            <a:ext cx="1785938" cy="657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聚合</a:t>
            </a:r>
            <a:endParaRPr lang="en-US" dirty="0"/>
          </a:p>
        </p:txBody>
      </p:sp>
      <p:sp>
        <p:nvSpPr>
          <p:cNvPr id="8" name="Content Placeholder 5">
            <a:extLst>
              <a:ext uri="{FF2B5EF4-FFF2-40B4-BE49-F238E27FC236}">
                <a16:creationId xmlns:a16="http://schemas.microsoft.com/office/drawing/2014/main" id="{C6E80533-A3AF-5C48-87AE-A3E1C38D7507}"/>
              </a:ext>
            </a:extLst>
          </p:cNvPr>
          <p:cNvSpPr txBox="1">
            <a:spLocks/>
          </p:cNvSpPr>
          <p:nvPr/>
        </p:nvSpPr>
        <p:spPr>
          <a:xfrm>
            <a:off x="4386977" y="2923713"/>
            <a:ext cx="1785938" cy="662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9pPr>
          </a:lstStyle>
          <a:p>
            <a:pPr marL="0" indent="0" algn="ctr">
              <a:buFont typeface="Wingdings 3" charset="2"/>
              <a:buNone/>
            </a:pPr>
            <a:r>
              <a:rPr lang="zh-CN" altLang="en-US" dirty="0"/>
              <a:t>用户画像</a:t>
            </a:r>
            <a:endParaRPr lang="en-US" dirty="0"/>
          </a:p>
        </p:txBody>
      </p:sp>
      <p:sp>
        <p:nvSpPr>
          <p:cNvPr id="9" name="Content Placeholder 5">
            <a:extLst>
              <a:ext uri="{FF2B5EF4-FFF2-40B4-BE49-F238E27FC236}">
                <a16:creationId xmlns:a16="http://schemas.microsoft.com/office/drawing/2014/main" id="{3A495F00-DB65-9748-87D8-51C83B0CE9D4}"/>
              </a:ext>
            </a:extLst>
          </p:cNvPr>
          <p:cNvSpPr txBox="1">
            <a:spLocks/>
          </p:cNvSpPr>
          <p:nvPr/>
        </p:nvSpPr>
        <p:spPr>
          <a:xfrm>
            <a:off x="1500188" y="4076238"/>
            <a:ext cx="1785938" cy="662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9pPr>
          </a:lstStyle>
          <a:p>
            <a:pPr marL="0" indent="0" algn="ctr">
              <a:buFont typeface="Wingdings 3" charset="2"/>
              <a:buNone/>
            </a:pPr>
            <a:r>
              <a:rPr lang="zh-CN" altLang="en-US" dirty="0"/>
              <a:t>自然语言 </a:t>
            </a:r>
            <a:r>
              <a:rPr lang="en-US" altLang="zh-CN" dirty="0"/>
              <a:t>NLP</a:t>
            </a:r>
            <a:endParaRPr lang="en-US" dirty="0"/>
          </a:p>
        </p:txBody>
      </p:sp>
      <p:sp>
        <p:nvSpPr>
          <p:cNvPr id="10" name="Content Placeholder 5">
            <a:extLst>
              <a:ext uri="{FF2B5EF4-FFF2-40B4-BE49-F238E27FC236}">
                <a16:creationId xmlns:a16="http://schemas.microsoft.com/office/drawing/2014/main" id="{16F7B0AA-D491-D241-92FE-100123308BC9}"/>
              </a:ext>
            </a:extLst>
          </p:cNvPr>
          <p:cNvSpPr txBox="1">
            <a:spLocks/>
          </p:cNvSpPr>
          <p:nvPr/>
        </p:nvSpPr>
        <p:spPr>
          <a:xfrm>
            <a:off x="1500188" y="5228763"/>
            <a:ext cx="1785938" cy="662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9pPr>
          </a:lstStyle>
          <a:p>
            <a:pPr marL="0" indent="0" algn="ctr">
              <a:buFont typeface="Wingdings 3" charset="2"/>
              <a:buNone/>
            </a:pPr>
            <a:r>
              <a:rPr lang="zh-CN" altLang="en-CA" dirty="0"/>
              <a:t>计算机</a:t>
            </a:r>
            <a:r>
              <a:rPr lang="zh-CN" altLang="en-US" dirty="0"/>
              <a:t>视觉</a:t>
            </a:r>
            <a:endParaRPr lang="en-US" dirty="0"/>
          </a:p>
        </p:txBody>
      </p:sp>
      <p:cxnSp>
        <p:nvCxnSpPr>
          <p:cNvPr id="14" name="Straight Arrow Connector 13">
            <a:extLst>
              <a:ext uri="{FF2B5EF4-FFF2-40B4-BE49-F238E27FC236}">
                <a16:creationId xmlns:a16="http://schemas.microsoft.com/office/drawing/2014/main" id="{81A83F4B-55E7-9943-A59F-8D85E5F49E5A}"/>
              </a:ext>
            </a:extLst>
          </p:cNvPr>
          <p:cNvCxnSpPr/>
          <p:nvPr/>
        </p:nvCxnSpPr>
        <p:spPr>
          <a:xfrm>
            <a:off x="3286126" y="2259011"/>
            <a:ext cx="1072281" cy="0"/>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5" name="Straight Arrow Connector 14">
            <a:extLst>
              <a:ext uri="{FF2B5EF4-FFF2-40B4-BE49-F238E27FC236}">
                <a16:creationId xmlns:a16="http://schemas.microsoft.com/office/drawing/2014/main" id="{ACF1CECF-CAF1-344A-B9EF-27C66783A131}"/>
              </a:ext>
            </a:extLst>
          </p:cNvPr>
          <p:cNvCxnSpPr>
            <a:cxnSpLocks/>
            <a:stCxn id="6" idx="3"/>
          </p:cNvCxnSpPr>
          <p:nvPr/>
        </p:nvCxnSpPr>
        <p:spPr>
          <a:xfrm flipV="1">
            <a:off x="3286126" y="3252325"/>
            <a:ext cx="1072281" cy="2613"/>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77C71D28-6896-144B-8298-D82114B6F5A6}"/>
              </a:ext>
            </a:extLst>
          </p:cNvPr>
          <p:cNvSpPr/>
          <p:nvPr/>
        </p:nvSpPr>
        <p:spPr>
          <a:xfrm>
            <a:off x="7060159" y="1657350"/>
            <a:ext cx="2300288" cy="4972050"/>
          </a:xfrm>
          <a:prstGeom prst="rect">
            <a:avLst/>
          </a:prstGeom>
          <a:gradFill>
            <a:gsLst>
              <a:gs pos="70000">
                <a:schemeClr val="accent6">
                  <a:tint val="65000"/>
                  <a:lumMod val="110000"/>
                </a:schemeClr>
              </a:gs>
              <a:gs pos="33000">
                <a:schemeClr val="accent6">
                  <a:tint val="9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分布式处理架构平台</a:t>
            </a:r>
            <a:endParaRPr lang="en-CA" altLang="zh-CN" dirty="0"/>
          </a:p>
          <a:p>
            <a:pPr algn="ctr"/>
            <a:endParaRPr lang="en-US" dirty="0"/>
          </a:p>
        </p:txBody>
      </p:sp>
      <p:sp>
        <p:nvSpPr>
          <p:cNvPr id="19" name="Left Arrow 18">
            <a:extLst>
              <a:ext uri="{FF2B5EF4-FFF2-40B4-BE49-F238E27FC236}">
                <a16:creationId xmlns:a16="http://schemas.microsoft.com/office/drawing/2014/main" id="{182576EA-052F-AF46-8C81-FB4B005BA8B8}"/>
              </a:ext>
            </a:extLst>
          </p:cNvPr>
          <p:cNvSpPr/>
          <p:nvPr/>
        </p:nvSpPr>
        <p:spPr>
          <a:xfrm>
            <a:off x="3822266" y="3900488"/>
            <a:ext cx="3050022" cy="400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5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74832-2813-D640-883B-58135CC344F3}"/>
              </a:ext>
            </a:extLst>
          </p:cNvPr>
          <p:cNvSpPr>
            <a:spLocks noGrp="1"/>
          </p:cNvSpPr>
          <p:nvPr>
            <p:ph type="title"/>
          </p:nvPr>
        </p:nvSpPr>
        <p:spPr/>
        <p:txBody>
          <a:bodyPr/>
          <a:lstStyle/>
          <a:p>
            <a:r>
              <a:rPr lang="zh-CN" altLang="en-US" dirty="0"/>
              <a:t>市场热度</a:t>
            </a:r>
            <a:endParaRPr lang="en-US" dirty="0"/>
          </a:p>
        </p:txBody>
      </p:sp>
      <p:sp>
        <p:nvSpPr>
          <p:cNvPr id="4" name="Rounded Rectangle 3">
            <a:extLst>
              <a:ext uri="{FF2B5EF4-FFF2-40B4-BE49-F238E27FC236}">
                <a16:creationId xmlns:a16="http://schemas.microsoft.com/office/drawing/2014/main" id="{68861ED1-73DF-9443-8EC2-C92550409D1A}"/>
              </a:ext>
            </a:extLst>
          </p:cNvPr>
          <p:cNvSpPr/>
          <p:nvPr/>
        </p:nvSpPr>
        <p:spPr>
          <a:xfrm>
            <a:off x="3671888" y="4093253"/>
            <a:ext cx="1785938" cy="657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预测系统</a:t>
            </a:r>
            <a:endParaRPr lang="en-US" dirty="0"/>
          </a:p>
        </p:txBody>
      </p:sp>
      <p:sp>
        <p:nvSpPr>
          <p:cNvPr id="5" name="Content Placeholder 5">
            <a:extLst>
              <a:ext uri="{FF2B5EF4-FFF2-40B4-BE49-F238E27FC236}">
                <a16:creationId xmlns:a16="http://schemas.microsoft.com/office/drawing/2014/main" id="{7C9735D1-3903-DF4F-8C1F-59B6591542B4}"/>
              </a:ext>
            </a:extLst>
          </p:cNvPr>
          <p:cNvSpPr txBox="1">
            <a:spLocks/>
          </p:cNvSpPr>
          <p:nvPr/>
        </p:nvSpPr>
        <p:spPr>
          <a:xfrm>
            <a:off x="3671888" y="4980667"/>
            <a:ext cx="1785938" cy="662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9pPr>
          </a:lstStyle>
          <a:p>
            <a:pPr marL="0" indent="0" algn="ctr">
              <a:buFont typeface="Wingdings 3" charset="2"/>
              <a:buNone/>
            </a:pPr>
            <a:r>
              <a:rPr lang="zh-CN" altLang="en-US"/>
              <a:t>推荐系统</a:t>
            </a:r>
            <a:endParaRPr lang="en-US" dirty="0"/>
          </a:p>
        </p:txBody>
      </p:sp>
      <p:sp>
        <p:nvSpPr>
          <p:cNvPr id="6" name="Content Placeholder 5">
            <a:extLst>
              <a:ext uri="{FF2B5EF4-FFF2-40B4-BE49-F238E27FC236}">
                <a16:creationId xmlns:a16="http://schemas.microsoft.com/office/drawing/2014/main" id="{71926753-B85F-C541-934A-0D522F465D8B}"/>
              </a:ext>
            </a:extLst>
          </p:cNvPr>
          <p:cNvSpPr txBox="1">
            <a:spLocks/>
          </p:cNvSpPr>
          <p:nvPr/>
        </p:nvSpPr>
        <p:spPr>
          <a:xfrm>
            <a:off x="1757362" y="2482812"/>
            <a:ext cx="2371725" cy="662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9pPr>
          </a:lstStyle>
          <a:p>
            <a:pPr marL="0" indent="0" algn="ctr">
              <a:buFont typeface="Wingdings 3" charset="2"/>
              <a:buNone/>
            </a:pPr>
            <a:r>
              <a:rPr lang="zh-CN" altLang="en-US" dirty="0"/>
              <a:t>自然语言 </a:t>
            </a:r>
            <a:r>
              <a:rPr lang="en-US" altLang="zh-CN" dirty="0"/>
              <a:t>NLP</a:t>
            </a:r>
            <a:endParaRPr lang="en-US" dirty="0"/>
          </a:p>
        </p:txBody>
      </p:sp>
      <p:sp>
        <p:nvSpPr>
          <p:cNvPr id="7" name="Content Placeholder 5">
            <a:extLst>
              <a:ext uri="{FF2B5EF4-FFF2-40B4-BE49-F238E27FC236}">
                <a16:creationId xmlns:a16="http://schemas.microsoft.com/office/drawing/2014/main" id="{4627A438-7131-1242-8688-A3D08956E840}"/>
              </a:ext>
            </a:extLst>
          </p:cNvPr>
          <p:cNvSpPr txBox="1">
            <a:spLocks/>
          </p:cNvSpPr>
          <p:nvPr/>
        </p:nvSpPr>
        <p:spPr>
          <a:xfrm>
            <a:off x="4743450" y="2797145"/>
            <a:ext cx="2500312" cy="662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lt1"/>
                </a:solidFill>
                <a:latin typeface="+mn-lt"/>
                <a:ea typeface="+mn-ea"/>
                <a:cs typeface="+mn-cs"/>
              </a:defRPr>
            </a:lvl9pPr>
          </a:lstStyle>
          <a:p>
            <a:pPr marL="0" indent="0" algn="ctr">
              <a:buFont typeface="Wingdings 3" charset="2"/>
              <a:buNone/>
            </a:pPr>
            <a:r>
              <a:rPr lang="zh-CN" altLang="en-CA" dirty="0"/>
              <a:t>计算机</a:t>
            </a:r>
            <a:r>
              <a:rPr lang="zh-CN" altLang="en-US" dirty="0"/>
              <a:t>视觉</a:t>
            </a:r>
            <a:endParaRPr lang="en-US" dirty="0"/>
          </a:p>
        </p:txBody>
      </p:sp>
      <p:sp>
        <p:nvSpPr>
          <p:cNvPr id="8" name="Up Arrow 7">
            <a:extLst>
              <a:ext uri="{FF2B5EF4-FFF2-40B4-BE49-F238E27FC236}">
                <a16:creationId xmlns:a16="http://schemas.microsoft.com/office/drawing/2014/main" id="{E3362258-4870-4B4E-B854-D9DC742D6D40}"/>
              </a:ext>
            </a:extLst>
          </p:cNvPr>
          <p:cNvSpPr/>
          <p:nvPr/>
        </p:nvSpPr>
        <p:spPr>
          <a:xfrm>
            <a:off x="677334" y="1814513"/>
            <a:ext cx="722841" cy="44719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热度</a:t>
            </a:r>
            <a:endParaRPr lang="en-US" dirty="0"/>
          </a:p>
        </p:txBody>
      </p:sp>
      <p:sp>
        <p:nvSpPr>
          <p:cNvPr id="9" name="Up Arrow 8">
            <a:extLst>
              <a:ext uri="{FF2B5EF4-FFF2-40B4-BE49-F238E27FC236}">
                <a16:creationId xmlns:a16="http://schemas.microsoft.com/office/drawing/2014/main" id="{E0145E49-230E-B840-8CF5-F358EE2DF984}"/>
              </a:ext>
            </a:extLst>
          </p:cNvPr>
          <p:cNvSpPr/>
          <p:nvPr/>
        </p:nvSpPr>
        <p:spPr>
          <a:xfrm>
            <a:off x="7729539" y="1814512"/>
            <a:ext cx="722841" cy="44719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难度</a:t>
            </a:r>
            <a:endParaRPr lang="en-US" dirty="0"/>
          </a:p>
        </p:txBody>
      </p:sp>
    </p:spTree>
    <p:extLst>
      <p:ext uri="{BB962C8B-B14F-4D97-AF65-F5344CB8AC3E}">
        <p14:creationId xmlns:p14="http://schemas.microsoft.com/office/powerpoint/2010/main" val="153652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DE23-8DF6-194E-B38D-7A59F35CEC31}"/>
              </a:ext>
            </a:extLst>
          </p:cNvPr>
          <p:cNvSpPr>
            <a:spLocks noGrp="1"/>
          </p:cNvSpPr>
          <p:nvPr>
            <p:ph type="title"/>
          </p:nvPr>
        </p:nvSpPr>
        <p:spPr/>
        <p:txBody>
          <a:bodyPr/>
          <a:lstStyle/>
          <a:p>
            <a:r>
              <a:rPr lang="en-US" dirty="0" err="1"/>
              <a:t>www.Faimdata.com</a:t>
            </a:r>
            <a:r>
              <a:rPr lang="en-US" dirty="0"/>
              <a:t> </a:t>
            </a:r>
          </a:p>
        </p:txBody>
      </p:sp>
      <p:sp>
        <p:nvSpPr>
          <p:cNvPr id="3" name="Content Placeholder 2">
            <a:extLst>
              <a:ext uri="{FF2B5EF4-FFF2-40B4-BE49-F238E27FC236}">
                <a16:creationId xmlns:a16="http://schemas.microsoft.com/office/drawing/2014/main" id="{0CFA7298-A992-E646-9A58-B439457C83E7}"/>
              </a:ext>
            </a:extLst>
          </p:cNvPr>
          <p:cNvSpPr>
            <a:spLocks noGrp="1"/>
          </p:cNvSpPr>
          <p:nvPr>
            <p:ph idx="1"/>
          </p:nvPr>
        </p:nvSpPr>
        <p:spPr/>
        <p:txBody>
          <a:bodyPr>
            <a:normAutofit fontScale="92500" lnSpcReduction="20000"/>
          </a:bodyPr>
          <a:lstStyle/>
          <a:p>
            <a:r>
              <a:rPr lang="zh-CN" altLang="en-US" sz="3200" b="1" dirty="0"/>
              <a:t>我们做过什么</a:t>
            </a:r>
            <a:endParaRPr lang="en-CA" altLang="zh-CN" sz="3200" b="1" dirty="0"/>
          </a:p>
          <a:p>
            <a:r>
              <a:rPr lang="zh-CN" altLang="en-US" sz="3200" b="1" dirty="0"/>
              <a:t>失败的项目</a:t>
            </a:r>
            <a:endParaRPr lang="en-CA" altLang="zh-CN" sz="3200" b="1" dirty="0"/>
          </a:p>
          <a:p>
            <a:r>
              <a:rPr lang="zh-CN" altLang="en-US" sz="3200" b="1" dirty="0"/>
              <a:t>我们的目标和愿景</a:t>
            </a:r>
            <a:endParaRPr lang="en-US" altLang="zh-CN" sz="3200" b="1" dirty="0"/>
          </a:p>
          <a:p>
            <a:r>
              <a:rPr lang="zh-CN" altLang="en-CA" sz="3200" b="1" dirty="0"/>
              <a:t>我的</a:t>
            </a:r>
            <a:r>
              <a:rPr lang="zh-CN" altLang="en-US" sz="3200" b="1" dirty="0"/>
              <a:t>角色</a:t>
            </a:r>
            <a:endParaRPr lang="en-CA" altLang="zh-CN" sz="3200" b="1"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lgn="ctr">
              <a:buNone/>
            </a:pPr>
            <a:r>
              <a:rPr lang="zh-CN" altLang="en-US" sz="3600" b="1" dirty="0"/>
              <a:t>欢迎大家加入</a:t>
            </a:r>
            <a:r>
              <a:rPr lang="en-US" altLang="zh-CN" sz="3600" b="1" dirty="0" err="1"/>
              <a:t>Faimdata</a:t>
            </a:r>
            <a:r>
              <a:rPr lang="zh-CN" altLang="en-US" sz="3600" b="1" dirty="0"/>
              <a:t>大家庭</a:t>
            </a:r>
            <a:endParaRPr lang="en-US" sz="3600" b="1" dirty="0"/>
          </a:p>
        </p:txBody>
      </p:sp>
    </p:spTree>
    <p:extLst>
      <p:ext uri="{BB962C8B-B14F-4D97-AF65-F5344CB8AC3E}">
        <p14:creationId xmlns:p14="http://schemas.microsoft.com/office/powerpoint/2010/main" val="323735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usee+du+Louvre+Object+and+Human+detection">
            <a:hlinkClick r:id="" action="ppaction://media"/>
            <a:extLst>
              <a:ext uri="{FF2B5EF4-FFF2-40B4-BE49-F238E27FC236}">
                <a16:creationId xmlns:a16="http://schemas.microsoft.com/office/drawing/2014/main" id="{CDC6A95A-01D2-C54A-B44E-4024E248A1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4108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8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a:hlinkClick r:id="" action="ppaction://media"/>
            <a:extLst>
              <a:ext uri="{FF2B5EF4-FFF2-40B4-BE49-F238E27FC236}">
                <a16:creationId xmlns:a16="http://schemas.microsoft.com/office/drawing/2014/main" id="{C6136BDF-4AE0-584F-A084-0E6F5949F8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9366" y="1148575"/>
            <a:ext cx="8128000" cy="4572000"/>
          </a:xfrm>
          <a:prstGeom prst="rect">
            <a:avLst/>
          </a:prstGeom>
        </p:spPr>
      </p:pic>
    </p:spTree>
    <p:extLst>
      <p:ext uri="{BB962C8B-B14F-4D97-AF65-F5344CB8AC3E}">
        <p14:creationId xmlns:p14="http://schemas.microsoft.com/office/powerpoint/2010/main" val="153854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00CA-2B04-2948-99EB-F68E08C7F729}"/>
              </a:ext>
            </a:extLst>
          </p:cNvPr>
          <p:cNvSpPr>
            <a:spLocks noGrp="1"/>
          </p:cNvSpPr>
          <p:nvPr>
            <p:ph type="title"/>
          </p:nvPr>
        </p:nvSpPr>
        <p:spPr/>
        <p:txBody>
          <a:bodyPr/>
          <a:lstStyle/>
          <a:p>
            <a:r>
              <a:rPr lang="zh-CN" altLang="en-US" dirty="0"/>
              <a:t>我是谁</a:t>
            </a:r>
            <a:endParaRPr lang="en-US" dirty="0"/>
          </a:p>
        </p:txBody>
      </p:sp>
      <p:sp>
        <p:nvSpPr>
          <p:cNvPr id="3" name="Content Placeholder 2">
            <a:extLst>
              <a:ext uri="{FF2B5EF4-FFF2-40B4-BE49-F238E27FC236}">
                <a16:creationId xmlns:a16="http://schemas.microsoft.com/office/drawing/2014/main" id="{2ACAD4C0-5F3D-2140-9AE8-227C66DF6CDC}"/>
              </a:ext>
            </a:extLst>
          </p:cNvPr>
          <p:cNvSpPr>
            <a:spLocks noGrp="1"/>
          </p:cNvSpPr>
          <p:nvPr>
            <p:ph idx="1"/>
          </p:nvPr>
        </p:nvSpPr>
        <p:spPr/>
        <p:txBody>
          <a:bodyPr>
            <a:normAutofit lnSpcReduction="10000"/>
          </a:bodyPr>
          <a:lstStyle/>
          <a:p>
            <a:pPr marL="0" indent="0">
              <a:buNone/>
            </a:pPr>
            <a:r>
              <a:rPr lang="zh-CN" altLang="en-US" dirty="0"/>
              <a:t>曾经是</a:t>
            </a:r>
            <a:endParaRPr lang="en-CA" altLang="zh-CN" dirty="0"/>
          </a:p>
          <a:p>
            <a:pPr marL="0" indent="0">
              <a:buNone/>
            </a:pPr>
            <a:r>
              <a:rPr lang="en-CA" dirty="0"/>
              <a:t>	</a:t>
            </a:r>
            <a:r>
              <a:rPr lang="en-US" altLang="zh-CN" dirty="0"/>
              <a:t>Mindgeek</a:t>
            </a:r>
            <a:r>
              <a:rPr lang="zh-CN" altLang="en-US" dirty="0"/>
              <a:t> </a:t>
            </a:r>
            <a:r>
              <a:rPr lang="en-US" altLang="zh-CN" dirty="0"/>
              <a:t>Dev</a:t>
            </a:r>
            <a:r>
              <a:rPr lang="zh-CN" altLang="en-US" dirty="0"/>
              <a:t> </a:t>
            </a:r>
            <a:r>
              <a:rPr lang="en-US" altLang="zh-CN" dirty="0"/>
              <a:t>Manager</a:t>
            </a:r>
            <a:r>
              <a:rPr lang="zh-CN" altLang="en-US" dirty="0"/>
              <a:t> </a:t>
            </a:r>
            <a:endParaRPr lang="en-CA" altLang="zh-CN" dirty="0"/>
          </a:p>
          <a:p>
            <a:pPr marL="0" indent="0">
              <a:buNone/>
            </a:pPr>
            <a:r>
              <a:rPr lang="zh-CN" altLang="en-US" dirty="0"/>
              <a:t>过去是</a:t>
            </a:r>
            <a:endParaRPr lang="en-CA" altLang="zh-CN" dirty="0"/>
          </a:p>
          <a:p>
            <a:pPr marL="0" indent="0">
              <a:buNone/>
            </a:pPr>
            <a:r>
              <a:rPr lang="en-CA" altLang="zh-CN" dirty="0"/>
              <a:t>	</a:t>
            </a:r>
            <a:r>
              <a:rPr lang="en-US" altLang="zh-CN" dirty="0" err="1"/>
              <a:t>Faimdata</a:t>
            </a:r>
            <a:r>
              <a:rPr lang="zh-CN" altLang="en-US" dirty="0"/>
              <a:t> </a:t>
            </a:r>
            <a:r>
              <a:rPr lang="en-US" altLang="zh-CN" dirty="0"/>
              <a:t>Cofounder</a:t>
            </a:r>
            <a:r>
              <a:rPr lang="zh-CN" altLang="en-US" dirty="0"/>
              <a:t> </a:t>
            </a:r>
            <a:r>
              <a:rPr lang="en-US" altLang="zh-CN" dirty="0"/>
              <a:t>&amp;</a:t>
            </a:r>
            <a:r>
              <a:rPr lang="zh-CN" altLang="en-US" dirty="0"/>
              <a:t> </a:t>
            </a:r>
            <a:r>
              <a:rPr lang="en-US" altLang="zh-CN" dirty="0"/>
              <a:t>CTO</a:t>
            </a:r>
          </a:p>
          <a:p>
            <a:pPr marL="0" indent="0">
              <a:buNone/>
            </a:pPr>
            <a:r>
              <a:rPr lang="zh-CN" altLang="en-US" dirty="0"/>
              <a:t>现在是</a:t>
            </a:r>
            <a:endParaRPr lang="en-CA" altLang="zh-CN" dirty="0"/>
          </a:p>
          <a:p>
            <a:pPr marL="0" indent="0">
              <a:buNone/>
            </a:pPr>
            <a:r>
              <a:rPr lang="en-CA" altLang="zh-CN" dirty="0"/>
              <a:t>	</a:t>
            </a:r>
            <a:r>
              <a:rPr lang="en-CA" altLang="zh-CN" dirty="0" err="1"/>
              <a:t>Faimdata</a:t>
            </a:r>
            <a:r>
              <a:rPr lang="en-CA" altLang="zh-CN" dirty="0"/>
              <a:t> Cofounder &amp; Advisor </a:t>
            </a:r>
          </a:p>
          <a:p>
            <a:pPr marL="0" indent="0">
              <a:buNone/>
            </a:pPr>
            <a:r>
              <a:rPr lang="en-CA" altLang="zh-CN" dirty="0"/>
              <a:t>	Spacebook</a:t>
            </a:r>
            <a:r>
              <a:rPr lang="zh-CN" altLang="en-US" dirty="0"/>
              <a:t> </a:t>
            </a:r>
            <a:r>
              <a:rPr lang="en-US" altLang="zh-CN" dirty="0"/>
              <a:t>North</a:t>
            </a:r>
            <a:r>
              <a:rPr lang="zh-CN" altLang="en-US" dirty="0"/>
              <a:t> </a:t>
            </a:r>
            <a:r>
              <a:rPr lang="en-US" altLang="zh-CN" dirty="0"/>
              <a:t>American</a:t>
            </a:r>
            <a:r>
              <a:rPr lang="zh-CN" altLang="en-US" dirty="0"/>
              <a:t> </a:t>
            </a:r>
            <a:r>
              <a:rPr lang="en-US" altLang="zh-CN" dirty="0"/>
              <a:t>CEO</a:t>
            </a:r>
          </a:p>
          <a:p>
            <a:pPr marL="0" indent="0">
              <a:buNone/>
            </a:pPr>
            <a:endParaRPr lang="en-CA" altLang="zh-CN" dirty="0"/>
          </a:p>
          <a:p>
            <a:pPr marL="0" indent="0">
              <a:buNone/>
            </a:pPr>
            <a:r>
              <a:rPr lang="zh-CN" altLang="en-CA" dirty="0"/>
              <a:t>一直是</a:t>
            </a:r>
            <a:endParaRPr lang="en-CA" altLang="zh-CN" dirty="0"/>
          </a:p>
          <a:p>
            <a:pPr marL="0" indent="0">
              <a:buNone/>
            </a:pPr>
            <a:r>
              <a:rPr lang="en-CA" altLang="zh-CN" dirty="0"/>
              <a:t>	</a:t>
            </a:r>
            <a:r>
              <a:rPr lang="en-US" altLang="zh-CN" dirty="0"/>
              <a:t>Bubble</a:t>
            </a:r>
            <a:r>
              <a:rPr lang="zh-CN" altLang="en-US" dirty="0"/>
              <a:t> 的 爸爸</a:t>
            </a:r>
            <a:endParaRPr lang="en-CA" altLang="zh-CN" dirty="0"/>
          </a:p>
        </p:txBody>
      </p:sp>
      <p:pic>
        <p:nvPicPr>
          <p:cNvPr id="4" name="Picture 3">
            <a:extLst>
              <a:ext uri="{FF2B5EF4-FFF2-40B4-BE49-F238E27FC236}">
                <a16:creationId xmlns:a16="http://schemas.microsoft.com/office/drawing/2014/main" id="{5A631637-DBB8-3A45-B0BC-2F4961A4EA9B}"/>
              </a:ext>
            </a:extLst>
          </p:cNvPr>
          <p:cNvPicPr>
            <a:picLocks noChangeAspect="1"/>
          </p:cNvPicPr>
          <p:nvPr/>
        </p:nvPicPr>
        <p:blipFill rotWithShape="1">
          <a:blip r:embed="rId2"/>
          <a:srcRect l="9114" t="15293" r="22807" b="348"/>
          <a:stretch/>
        </p:blipFill>
        <p:spPr>
          <a:xfrm>
            <a:off x="7829550" y="1528764"/>
            <a:ext cx="2628900" cy="4343400"/>
          </a:xfrm>
          <a:prstGeom prst="rect">
            <a:avLst/>
          </a:prstGeom>
        </p:spPr>
      </p:pic>
    </p:spTree>
    <p:extLst>
      <p:ext uri="{BB962C8B-B14F-4D97-AF65-F5344CB8AC3E}">
        <p14:creationId xmlns:p14="http://schemas.microsoft.com/office/powerpoint/2010/main" val="1042288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084043088">
            <a:hlinkClick r:id="" action="ppaction://media"/>
            <a:extLst>
              <a:ext uri="{FF2B5EF4-FFF2-40B4-BE49-F238E27FC236}">
                <a16:creationId xmlns:a16="http://schemas.microsoft.com/office/drawing/2014/main" id="{339AFE9B-D3A6-EF42-AF2A-F5D648BF0A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02392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4853-C9FC-F149-B274-B85FAB1E0CFB}"/>
              </a:ext>
            </a:extLst>
          </p:cNvPr>
          <p:cNvSpPr>
            <a:spLocks noGrp="1"/>
          </p:cNvSpPr>
          <p:nvPr>
            <p:ph type="title"/>
          </p:nvPr>
        </p:nvSpPr>
        <p:spPr/>
        <p:txBody>
          <a:bodyPr/>
          <a:lstStyle/>
          <a:p>
            <a:r>
              <a:rPr lang="en-US" dirty="0"/>
              <a:t>AI</a:t>
            </a:r>
            <a:r>
              <a:rPr lang="zh-CN" altLang="en-US" dirty="0"/>
              <a:t> 创业公司的困难</a:t>
            </a:r>
            <a:endParaRPr lang="en-US" dirty="0"/>
          </a:p>
        </p:txBody>
      </p:sp>
      <p:sp>
        <p:nvSpPr>
          <p:cNvPr id="3" name="Content Placeholder 2">
            <a:extLst>
              <a:ext uri="{FF2B5EF4-FFF2-40B4-BE49-F238E27FC236}">
                <a16:creationId xmlns:a16="http://schemas.microsoft.com/office/drawing/2014/main" id="{946AD634-CF21-4642-82C9-ECB8899EA9A6}"/>
              </a:ext>
            </a:extLst>
          </p:cNvPr>
          <p:cNvSpPr>
            <a:spLocks noGrp="1"/>
          </p:cNvSpPr>
          <p:nvPr>
            <p:ph idx="1"/>
          </p:nvPr>
        </p:nvSpPr>
        <p:spPr/>
        <p:txBody>
          <a:bodyPr>
            <a:normAutofit lnSpcReduction="10000"/>
          </a:bodyPr>
          <a:lstStyle/>
          <a:p>
            <a:r>
              <a:rPr lang="zh-CN" altLang="en-US" sz="3200" dirty="0"/>
              <a:t>应用场景</a:t>
            </a:r>
            <a:endParaRPr lang="en-CA" altLang="zh-CN" sz="3200" dirty="0"/>
          </a:p>
          <a:p>
            <a:r>
              <a:rPr lang="zh-CN" altLang="en-US" sz="3200" dirty="0"/>
              <a:t>如何落地</a:t>
            </a:r>
            <a:endParaRPr lang="en-CA" altLang="zh-CN" sz="3200" dirty="0"/>
          </a:p>
          <a:p>
            <a:r>
              <a:rPr lang="zh-CN" altLang="en-US" sz="3200" dirty="0"/>
              <a:t>能否规模化</a:t>
            </a:r>
            <a:endParaRPr lang="en-CA" altLang="zh-CN" sz="3200" dirty="0"/>
          </a:p>
          <a:p>
            <a:r>
              <a:rPr lang="zh-CN" altLang="en-US" sz="3200" dirty="0"/>
              <a:t>是否拥有足够的数据规模</a:t>
            </a:r>
            <a:endParaRPr lang="en-CA" altLang="zh-CN" sz="3200" dirty="0"/>
          </a:p>
          <a:p>
            <a:r>
              <a:rPr lang="zh-CN" altLang="en-US" sz="3200" dirty="0"/>
              <a:t>隐私带来的法律问题 </a:t>
            </a:r>
            <a:endParaRPr lang="en-US" altLang="zh-CN" sz="3200" dirty="0"/>
          </a:p>
          <a:p>
            <a:r>
              <a:rPr lang="en-US" altLang="zh-CN" sz="3200" dirty="0"/>
              <a:t>AI</a:t>
            </a:r>
            <a:r>
              <a:rPr lang="zh-CN" altLang="en-US" sz="3200" dirty="0"/>
              <a:t> 公司的核心不只是</a:t>
            </a:r>
            <a:r>
              <a:rPr lang="en-US" altLang="zh-CN" sz="3200" dirty="0"/>
              <a:t>Data</a:t>
            </a:r>
            <a:r>
              <a:rPr lang="zh-CN" altLang="en-US" sz="3200" dirty="0"/>
              <a:t> </a:t>
            </a:r>
            <a:r>
              <a:rPr lang="en-US" altLang="zh-CN" sz="3200" dirty="0"/>
              <a:t>scientist</a:t>
            </a:r>
            <a:r>
              <a:rPr lang="zh-CN" altLang="en-US" sz="3200" dirty="0"/>
              <a:t>，需要同样强大的后台和前台开发人员的支持</a:t>
            </a:r>
            <a:endParaRPr lang="en-CA" altLang="zh-CN" sz="3200" dirty="0"/>
          </a:p>
          <a:p>
            <a:endParaRPr lang="en-US" dirty="0"/>
          </a:p>
        </p:txBody>
      </p:sp>
    </p:spTree>
    <p:extLst>
      <p:ext uri="{BB962C8B-B14F-4D97-AF65-F5344CB8AC3E}">
        <p14:creationId xmlns:p14="http://schemas.microsoft.com/office/powerpoint/2010/main" val="3061607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AD33-E69A-834E-8F9E-16FFBCB010A7}"/>
              </a:ext>
            </a:extLst>
          </p:cNvPr>
          <p:cNvSpPr>
            <a:spLocks noGrp="1"/>
          </p:cNvSpPr>
          <p:nvPr>
            <p:ph type="title"/>
          </p:nvPr>
        </p:nvSpPr>
        <p:spPr/>
        <p:txBody>
          <a:bodyPr/>
          <a:lstStyle/>
          <a:p>
            <a:r>
              <a:rPr lang="zh-CN" altLang="en-US" dirty="0"/>
              <a:t>区块链</a:t>
            </a:r>
            <a:endParaRPr lang="en-US" dirty="0"/>
          </a:p>
        </p:txBody>
      </p:sp>
      <p:pic>
        <p:nvPicPr>
          <p:cNvPr id="5" name="Content Placeholder 4">
            <a:extLst>
              <a:ext uri="{FF2B5EF4-FFF2-40B4-BE49-F238E27FC236}">
                <a16:creationId xmlns:a16="http://schemas.microsoft.com/office/drawing/2014/main" id="{8A150929-AE81-CB43-B706-43976C29BDDD}"/>
              </a:ext>
            </a:extLst>
          </p:cNvPr>
          <p:cNvPicPr>
            <a:picLocks noGrp="1" noChangeAspect="1"/>
          </p:cNvPicPr>
          <p:nvPr>
            <p:ph idx="1"/>
          </p:nvPr>
        </p:nvPicPr>
        <p:blipFill>
          <a:blip r:embed="rId2"/>
          <a:stretch>
            <a:fillRect/>
          </a:stretch>
        </p:blipFill>
        <p:spPr>
          <a:xfrm>
            <a:off x="1404257" y="1616304"/>
            <a:ext cx="3900584" cy="2672494"/>
          </a:xfrm>
        </p:spPr>
      </p:pic>
      <p:pic>
        <p:nvPicPr>
          <p:cNvPr id="7" name="Picture 6">
            <a:extLst>
              <a:ext uri="{FF2B5EF4-FFF2-40B4-BE49-F238E27FC236}">
                <a16:creationId xmlns:a16="http://schemas.microsoft.com/office/drawing/2014/main" id="{F86373BC-9F04-6447-93D6-49306BCD7483}"/>
              </a:ext>
            </a:extLst>
          </p:cNvPr>
          <p:cNvPicPr>
            <a:picLocks noChangeAspect="1"/>
          </p:cNvPicPr>
          <p:nvPr/>
        </p:nvPicPr>
        <p:blipFill>
          <a:blip r:embed="rId3"/>
          <a:stretch>
            <a:fillRect/>
          </a:stretch>
        </p:blipFill>
        <p:spPr>
          <a:xfrm>
            <a:off x="5911093" y="1930400"/>
            <a:ext cx="3362909" cy="3072287"/>
          </a:xfrm>
          <a:prstGeom prst="rect">
            <a:avLst/>
          </a:prstGeom>
        </p:spPr>
      </p:pic>
    </p:spTree>
    <p:extLst>
      <p:ext uri="{BB962C8B-B14F-4D97-AF65-F5344CB8AC3E}">
        <p14:creationId xmlns:p14="http://schemas.microsoft.com/office/powerpoint/2010/main" val="398932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7E7C-0F67-D148-A307-8F03FBC43355}"/>
              </a:ext>
            </a:extLst>
          </p:cNvPr>
          <p:cNvSpPr>
            <a:spLocks noGrp="1"/>
          </p:cNvSpPr>
          <p:nvPr>
            <p:ph type="title"/>
          </p:nvPr>
        </p:nvSpPr>
        <p:spPr/>
        <p:txBody>
          <a:bodyPr/>
          <a:lstStyle/>
          <a:p>
            <a:r>
              <a:rPr lang="zh-CN" altLang="en-US" dirty="0"/>
              <a:t>区块链</a:t>
            </a:r>
            <a:endParaRPr lang="en-US" dirty="0"/>
          </a:p>
        </p:txBody>
      </p:sp>
      <p:sp>
        <p:nvSpPr>
          <p:cNvPr id="3" name="Content Placeholder 2">
            <a:extLst>
              <a:ext uri="{FF2B5EF4-FFF2-40B4-BE49-F238E27FC236}">
                <a16:creationId xmlns:a16="http://schemas.microsoft.com/office/drawing/2014/main" id="{963229E5-FE31-2A40-BA0C-6652E59969F9}"/>
              </a:ext>
            </a:extLst>
          </p:cNvPr>
          <p:cNvSpPr>
            <a:spLocks noGrp="1"/>
          </p:cNvSpPr>
          <p:nvPr>
            <p:ph idx="1"/>
          </p:nvPr>
        </p:nvSpPr>
        <p:spPr/>
        <p:txBody>
          <a:bodyPr/>
          <a:lstStyle/>
          <a:p>
            <a:pPr marL="0" indent="0">
              <a:buNone/>
            </a:pPr>
            <a:r>
              <a:rPr lang="zh-CN" altLang="en-US" dirty="0"/>
              <a:t>之前区块链被誉为是解决世界上所有问题的方案，包括难民危机，腐败问题，等等</a:t>
            </a:r>
            <a:endParaRPr lang="en-CA" altLang="zh-CN" dirty="0"/>
          </a:p>
          <a:p>
            <a:pPr marL="0" indent="0">
              <a:buNone/>
            </a:pPr>
            <a:endParaRPr lang="en-CA" dirty="0"/>
          </a:p>
          <a:p>
            <a:pPr marL="0" indent="0">
              <a:buNone/>
            </a:pPr>
            <a:r>
              <a:rPr lang="zh-CN" altLang="en-US" dirty="0"/>
              <a:t>许多人（和公司企业）使用区块链这个词来指某种神奇的解决方案，确保他们的数据永远不会出错，确保所有利益相关者都能进行流畅的交易，而且交易双方都无法作恶，这样的技术不存在，最起码现在不存在。</a:t>
            </a:r>
            <a:endParaRPr lang="en-CA" altLang="zh-CN" dirty="0"/>
          </a:p>
          <a:p>
            <a:pPr marL="0" indent="0">
              <a:buNone/>
            </a:pPr>
            <a:endParaRPr lang="en-CA" dirty="0"/>
          </a:p>
        </p:txBody>
      </p:sp>
      <p:pic>
        <p:nvPicPr>
          <p:cNvPr id="5" name="Picture 4">
            <a:extLst>
              <a:ext uri="{FF2B5EF4-FFF2-40B4-BE49-F238E27FC236}">
                <a16:creationId xmlns:a16="http://schemas.microsoft.com/office/drawing/2014/main" id="{E10316FC-8134-0C47-9446-A8E250F2A08F}"/>
              </a:ext>
            </a:extLst>
          </p:cNvPr>
          <p:cNvPicPr>
            <a:picLocks noChangeAspect="1"/>
          </p:cNvPicPr>
          <p:nvPr/>
        </p:nvPicPr>
        <p:blipFill>
          <a:blip r:embed="rId2"/>
          <a:stretch>
            <a:fillRect/>
          </a:stretch>
        </p:blipFill>
        <p:spPr>
          <a:xfrm>
            <a:off x="5776685" y="3693451"/>
            <a:ext cx="2641600" cy="2578100"/>
          </a:xfrm>
          <a:prstGeom prst="rect">
            <a:avLst/>
          </a:prstGeom>
        </p:spPr>
      </p:pic>
    </p:spTree>
    <p:extLst>
      <p:ext uri="{BB962C8B-B14F-4D97-AF65-F5344CB8AC3E}">
        <p14:creationId xmlns:p14="http://schemas.microsoft.com/office/powerpoint/2010/main" val="4087305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6A217-01C1-7B4F-977F-C87B46934396}"/>
              </a:ext>
            </a:extLst>
          </p:cNvPr>
          <p:cNvSpPr>
            <a:spLocks noGrp="1"/>
          </p:cNvSpPr>
          <p:nvPr>
            <p:ph type="title"/>
          </p:nvPr>
        </p:nvSpPr>
        <p:spPr/>
        <p:txBody>
          <a:bodyPr/>
          <a:lstStyle/>
          <a:p>
            <a:r>
              <a:rPr lang="zh-CN" altLang="en-US" dirty="0"/>
              <a:t>区块链</a:t>
            </a:r>
            <a:endParaRPr lang="en-US" dirty="0"/>
          </a:p>
        </p:txBody>
      </p:sp>
      <p:sp>
        <p:nvSpPr>
          <p:cNvPr id="3" name="Content Placeholder 2">
            <a:extLst>
              <a:ext uri="{FF2B5EF4-FFF2-40B4-BE49-F238E27FC236}">
                <a16:creationId xmlns:a16="http://schemas.microsoft.com/office/drawing/2014/main" id="{9183A310-3923-914C-9767-854844691B1F}"/>
              </a:ext>
            </a:extLst>
          </p:cNvPr>
          <p:cNvSpPr>
            <a:spLocks noGrp="1"/>
          </p:cNvSpPr>
          <p:nvPr>
            <p:ph idx="1"/>
          </p:nvPr>
        </p:nvSpPr>
        <p:spPr/>
        <p:txBody>
          <a:bodyPr/>
          <a:lstStyle/>
          <a:p>
            <a:pPr marL="0" indent="0">
              <a:buNone/>
            </a:pPr>
            <a:r>
              <a:rPr lang="zh-CN" altLang="en-US" dirty="0"/>
              <a:t>从技术角度讲</a:t>
            </a:r>
            <a:endParaRPr lang="en-CA" altLang="zh-CN" dirty="0"/>
          </a:p>
          <a:p>
            <a:pPr marL="0" indent="0">
              <a:buNone/>
            </a:pPr>
            <a:r>
              <a:rPr lang="zh-CN" altLang="en-US" dirty="0"/>
              <a:t>区块链只是备受追捧的链表，如果你不熟悉链表，要不你简单的把它想象为一个分布式数据库</a:t>
            </a:r>
            <a:endParaRPr lang="en-CA" altLang="zh-CN" dirty="0"/>
          </a:p>
          <a:p>
            <a:pPr marL="0" indent="0">
              <a:buNone/>
            </a:pPr>
            <a:endParaRPr lang="en-CA" dirty="0"/>
          </a:p>
          <a:p>
            <a:pPr marL="0" indent="0">
              <a:buNone/>
            </a:pPr>
            <a:r>
              <a:rPr lang="zh-CN" altLang="en-US" dirty="0"/>
              <a:t>但是它具有几个核心的属性</a:t>
            </a:r>
            <a:endParaRPr lang="en-CA" altLang="zh-CN" dirty="0"/>
          </a:p>
          <a:p>
            <a:r>
              <a:rPr lang="zh-CN" altLang="en-US" dirty="0"/>
              <a:t>数据唯一（一致性）</a:t>
            </a:r>
            <a:endParaRPr lang="en-CA" altLang="zh-CN" dirty="0"/>
          </a:p>
          <a:p>
            <a:r>
              <a:rPr lang="zh-CN" altLang="en-US" dirty="0"/>
              <a:t>无法篡改（不可变）</a:t>
            </a:r>
            <a:endParaRPr lang="en-CA" altLang="zh-CN" dirty="0"/>
          </a:p>
          <a:p>
            <a:r>
              <a:rPr lang="zh-CN" altLang="en-US" dirty="0"/>
              <a:t>没有单点故障（去中心化）</a:t>
            </a:r>
            <a:endParaRPr lang="en-US" altLang="zh-CN" dirty="0"/>
          </a:p>
          <a:p>
            <a:r>
              <a:rPr lang="zh-CN" altLang="en-US" dirty="0"/>
              <a:t>每笔交易在一定时间内达成共识（权威性）</a:t>
            </a:r>
            <a:endParaRPr lang="en-CA" altLang="zh-CN" dirty="0"/>
          </a:p>
        </p:txBody>
      </p:sp>
    </p:spTree>
    <p:extLst>
      <p:ext uri="{BB962C8B-B14F-4D97-AF65-F5344CB8AC3E}">
        <p14:creationId xmlns:p14="http://schemas.microsoft.com/office/powerpoint/2010/main" val="1881069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7551-CEB2-6243-A287-2EB815810D74}"/>
              </a:ext>
            </a:extLst>
          </p:cNvPr>
          <p:cNvSpPr>
            <a:spLocks noGrp="1"/>
          </p:cNvSpPr>
          <p:nvPr>
            <p:ph type="title"/>
          </p:nvPr>
        </p:nvSpPr>
        <p:spPr/>
        <p:txBody>
          <a:bodyPr/>
          <a:lstStyle/>
          <a:p>
            <a:r>
              <a:rPr lang="zh-CN" altLang="en-US" dirty="0"/>
              <a:t>区块链 的 代价</a:t>
            </a:r>
            <a:endParaRPr lang="en-US" dirty="0"/>
          </a:p>
        </p:txBody>
      </p:sp>
      <p:sp>
        <p:nvSpPr>
          <p:cNvPr id="3" name="Content Placeholder 2">
            <a:extLst>
              <a:ext uri="{FF2B5EF4-FFF2-40B4-BE49-F238E27FC236}">
                <a16:creationId xmlns:a16="http://schemas.microsoft.com/office/drawing/2014/main" id="{7F496553-39D2-BE47-BECA-2BE5D07922C6}"/>
              </a:ext>
            </a:extLst>
          </p:cNvPr>
          <p:cNvSpPr>
            <a:spLocks noGrp="1"/>
          </p:cNvSpPr>
          <p:nvPr>
            <p:ph idx="1"/>
          </p:nvPr>
        </p:nvSpPr>
        <p:spPr/>
        <p:txBody>
          <a:bodyPr>
            <a:normAutofit/>
          </a:bodyPr>
          <a:lstStyle/>
          <a:p>
            <a:r>
              <a:rPr lang="zh-CN" altLang="en-US" b="1" dirty="0"/>
              <a:t>开发成本：</a:t>
            </a:r>
            <a:r>
              <a:rPr lang="zh-CN" altLang="en-US" dirty="0"/>
              <a:t>一旦区块链系统被部署，就很难改变任何数据。这听起来不错，但是等到你发现一个</a:t>
            </a:r>
            <a:r>
              <a:rPr lang="en-CA" dirty="0"/>
              <a:t>bug</a:t>
            </a:r>
            <a:r>
              <a:rPr lang="zh-CN" altLang="en-US" dirty="0"/>
              <a:t>有可能导致整个系统崩溃就不这么认为了。现在你得更改支持区块链的代码，而这并非易事，因为需要在每一个节点进行更改。这意味着所有这类系统在设计时都必须考虑到安全性和一致性。它们还必须经过严格的测试，以确保这一点。</a:t>
            </a:r>
          </a:p>
          <a:p>
            <a:r>
              <a:rPr lang="zh-CN" altLang="en-US" b="1" dirty="0"/>
              <a:t>维护成本：</a:t>
            </a:r>
            <a:r>
              <a:rPr lang="zh-CN" altLang="en-US" dirty="0"/>
              <a:t>区块链需要被写入并检查数千次。区块链的关键优点恰恰也是其弱点之一：去中心化。相比传统数据库，维护数据并验证事务的成本急剧增加。如果企业组织期望仅仅确保区块链的几个属性，借助精心的数据库设计就能获得那些属性，这个过程的成本要低得多。</a:t>
            </a:r>
          </a:p>
          <a:p>
            <a:r>
              <a:rPr lang="zh-CN" altLang="en-US" b="1" dirty="0"/>
              <a:t>支撑成本：</a:t>
            </a:r>
            <a:r>
              <a:rPr lang="zh-CN" altLang="en-US" dirty="0"/>
              <a:t>节点和网络的价格讲超出你的想象 </a:t>
            </a:r>
          </a:p>
        </p:txBody>
      </p:sp>
    </p:spTree>
    <p:extLst>
      <p:ext uri="{BB962C8B-B14F-4D97-AF65-F5344CB8AC3E}">
        <p14:creationId xmlns:p14="http://schemas.microsoft.com/office/powerpoint/2010/main" val="1975857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7F5B-1AA3-EB49-A476-BD0B6DC4AE14}"/>
              </a:ext>
            </a:extLst>
          </p:cNvPr>
          <p:cNvSpPr>
            <a:spLocks noGrp="1"/>
          </p:cNvSpPr>
          <p:nvPr>
            <p:ph type="title"/>
          </p:nvPr>
        </p:nvSpPr>
        <p:spPr/>
        <p:txBody>
          <a:bodyPr/>
          <a:lstStyle/>
          <a:p>
            <a:r>
              <a:rPr lang="zh-CN" altLang="en-US" dirty="0"/>
              <a:t>区块链项目的现状</a:t>
            </a:r>
            <a:endParaRPr lang="en-US" dirty="0"/>
          </a:p>
        </p:txBody>
      </p:sp>
      <p:sp>
        <p:nvSpPr>
          <p:cNvPr id="3" name="Content Placeholder 2">
            <a:extLst>
              <a:ext uri="{FF2B5EF4-FFF2-40B4-BE49-F238E27FC236}">
                <a16:creationId xmlns:a16="http://schemas.microsoft.com/office/drawing/2014/main" id="{9FE19B32-7341-D84D-914A-29FD3C3DDE5C}"/>
              </a:ext>
            </a:extLst>
          </p:cNvPr>
          <p:cNvSpPr>
            <a:spLocks noGrp="1"/>
          </p:cNvSpPr>
          <p:nvPr>
            <p:ph idx="1"/>
          </p:nvPr>
        </p:nvSpPr>
        <p:spPr/>
        <p:txBody>
          <a:bodyPr/>
          <a:lstStyle/>
          <a:p>
            <a:pPr marL="0" indent="0">
              <a:buNone/>
            </a:pPr>
            <a:r>
              <a:rPr lang="zh-CN" altLang="en-US" dirty="0"/>
              <a:t>个人评估：</a:t>
            </a:r>
            <a:r>
              <a:rPr lang="en-US" altLang="zh-CN" dirty="0"/>
              <a:t>95%</a:t>
            </a:r>
            <a:r>
              <a:rPr lang="zh-CN" altLang="en-US" dirty="0"/>
              <a:t>的区块链项目都是无价值，或者无法落地的，甚至不存在开发团队</a:t>
            </a:r>
            <a:endParaRPr lang="en-CA" altLang="zh-CN" dirty="0"/>
          </a:p>
          <a:p>
            <a:pPr marL="0" indent="0">
              <a:buNone/>
            </a:pPr>
            <a:endParaRPr lang="en-CA" dirty="0"/>
          </a:p>
          <a:p>
            <a:pPr marL="0" indent="0">
              <a:buNone/>
            </a:pPr>
            <a:endParaRPr lang="en-CA" altLang="zh-CN" dirty="0"/>
          </a:p>
          <a:p>
            <a:pPr marL="0" indent="0">
              <a:buNone/>
            </a:pPr>
            <a:r>
              <a:rPr lang="zh-CN" altLang="en-CA" dirty="0"/>
              <a:t>不靠谱</a:t>
            </a:r>
            <a:r>
              <a:rPr lang="zh-CN" altLang="en-US" dirty="0"/>
              <a:t>的团队</a:t>
            </a:r>
            <a:endParaRPr lang="en-CA" altLang="zh-CN" dirty="0"/>
          </a:p>
          <a:p>
            <a:pPr marL="0" indent="0">
              <a:buNone/>
            </a:pPr>
            <a:r>
              <a:rPr lang="en-CA" altLang="zh-CN" dirty="0"/>
              <a:t>	</a:t>
            </a:r>
            <a:r>
              <a:rPr lang="en-US" altLang="zh-CN" dirty="0"/>
              <a:t>0</a:t>
            </a:r>
            <a:r>
              <a:rPr lang="zh-CN" altLang="en-US" dirty="0"/>
              <a:t> 开发人员</a:t>
            </a:r>
            <a:endParaRPr lang="en-CA" altLang="zh-CN" dirty="0"/>
          </a:p>
          <a:p>
            <a:pPr marL="0" indent="0">
              <a:buNone/>
            </a:pPr>
            <a:r>
              <a:rPr lang="zh-CN" altLang="en-US" dirty="0"/>
              <a:t>不靠谱的场景</a:t>
            </a:r>
            <a:endParaRPr lang="en-CA" altLang="zh-CN" dirty="0"/>
          </a:p>
          <a:p>
            <a:pPr marL="0" indent="0">
              <a:buNone/>
            </a:pPr>
            <a:r>
              <a:rPr lang="en-CA" altLang="zh-CN" dirty="0"/>
              <a:t>	</a:t>
            </a:r>
            <a:r>
              <a:rPr lang="zh-CN" altLang="en-CA" dirty="0"/>
              <a:t>彩票</a:t>
            </a:r>
            <a:r>
              <a:rPr lang="zh-CN" altLang="en-US" dirty="0"/>
              <a:t>，钻石，疫苗</a:t>
            </a:r>
            <a:endParaRPr lang="en-CA" dirty="0"/>
          </a:p>
          <a:p>
            <a:pPr marL="0" indent="0">
              <a:buNone/>
            </a:pPr>
            <a:r>
              <a:rPr lang="zh-CN" altLang="en-US" dirty="0"/>
              <a:t>不靠谱的技术应用</a:t>
            </a:r>
            <a:endParaRPr lang="en-CA" altLang="zh-CN" dirty="0"/>
          </a:p>
          <a:p>
            <a:pPr marL="0" indent="0">
              <a:buNone/>
            </a:pPr>
            <a:r>
              <a:rPr lang="en-CA" dirty="0"/>
              <a:t>	</a:t>
            </a:r>
            <a:r>
              <a:rPr lang="zh-CN" altLang="en-US" dirty="0"/>
              <a:t>例如，用区块链解决大数据处理问题</a:t>
            </a:r>
            <a:endParaRPr lang="en-CA" dirty="0"/>
          </a:p>
          <a:p>
            <a:pPr marL="0" indent="0">
              <a:buNone/>
            </a:pPr>
            <a:endParaRPr lang="en-US" dirty="0"/>
          </a:p>
        </p:txBody>
      </p:sp>
    </p:spTree>
    <p:extLst>
      <p:ext uri="{BB962C8B-B14F-4D97-AF65-F5344CB8AC3E}">
        <p14:creationId xmlns:p14="http://schemas.microsoft.com/office/powerpoint/2010/main" val="3388335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6809-B893-4940-9EC2-6BB461250071}"/>
              </a:ext>
            </a:extLst>
          </p:cNvPr>
          <p:cNvSpPr>
            <a:spLocks noGrp="1"/>
          </p:cNvSpPr>
          <p:nvPr>
            <p:ph type="title"/>
          </p:nvPr>
        </p:nvSpPr>
        <p:spPr/>
        <p:txBody>
          <a:bodyPr/>
          <a:lstStyle/>
          <a:p>
            <a:r>
              <a:rPr lang="zh-CN" altLang="en-US" dirty="0"/>
              <a:t>大数据 区块链</a:t>
            </a:r>
            <a:endParaRPr lang="en-US" dirty="0"/>
          </a:p>
        </p:txBody>
      </p:sp>
      <p:sp>
        <p:nvSpPr>
          <p:cNvPr id="3" name="Content Placeholder 2">
            <a:extLst>
              <a:ext uri="{FF2B5EF4-FFF2-40B4-BE49-F238E27FC236}">
                <a16:creationId xmlns:a16="http://schemas.microsoft.com/office/drawing/2014/main" id="{6516D5D1-178A-924B-AE4E-66157FE772C3}"/>
              </a:ext>
            </a:extLst>
          </p:cNvPr>
          <p:cNvSpPr>
            <a:spLocks noGrp="1"/>
          </p:cNvSpPr>
          <p:nvPr>
            <p:ph idx="1"/>
          </p:nvPr>
        </p:nvSpPr>
        <p:spPr/>
        <p:txBody>
          <a:bodyPr>
            <a:normAutofit lnSpcReduction="10000"/>
          </a:bodyPr>
          <a:lstStyle/>
          <a:p>
            <a:pPr marL="0" indent="0">
              <a:buNone/>
            </a:pPr>
            <a:r>
              <a:rPr lang="zh-CN" altLang="en-US" dirty="0"/>
              <a:t>近些年来，随着移动网络的爆炸性发展，网络上的数据量急剧增加。为了适应各种新的需求，传统的计算中心在逐渐过渡为数据中心。</a:t>
            </a:r>
          </a:p>
          <a:p>
            <a:pPr marL="0" indent="0">
              <a:buNone/>
            </a:pPr>
            <a:r>
              <a:rPr lang="zh-CN" altLang="en-US" dirty="0"/>
              <a:t>计算中心和数据中心的核心不同就是原来数据会根据计算的要求去流动，计算能力在哪里，数据就会流过去。</a:t>
            </a:r>
          </a:p>
          <a:p>
            <a:pPr marL="0" indent="0">
              <a:buNone/>
            </a:pPr>
            <a:r>
              <a:rPr lang="zh-CN" altLang="en-US" dirty="0"/>
              <a:t>而现在，由于数据量过大已经无法通过网络快速流动，所计算能力开始流动，数据在哪里，计算就流到哪里。</a:t>
            </a:r>
          </a:p>
          <a:p>
            <a:pPr marL="0" indent="0">
              <a:buNone/>
            </a:pPr>
            <a:r>
              <a:rPr lang="zh-CN" altLang="en-US" dirty="0"/>
              <a:t/>
            </a:r>
            <a:br>
              <a:rPr lang="zh-CN" altLang="en-US" dirty="0"/>
            </a:br>
            <a:r>
              <a:rPr lang="zh-CN" altLang="en-US" dirty="0"/>
              <a:t>那么再来看看现在的区块链的发展，基本上还停留在计算中心的阶段，矿机节点都是计算节点，存储则一直是区块链的痛点，什么所谓大数据区块链就完全是</a:t>
            </a:r>
            <a:r>
              <a:rPr lang="zh-CN" altLang="en-US" sz="2800" dirty="0"/>
              <a:t>扯淡</a:t>
            </a:r>
            <a:r>
              <a:rPr lang="zh-CN" altLang="en-US" dirty="0"/>
              <a:t>。</a:t>
            </a:r>
            <a:endParaRPr lang="en-CA" altLang="zh-CN" dirty="0"/>
          </a:p>
          <a:p>
            <a:pPr marL="0" indent="0">
              <a:buNone/>
            </a:pPr>
            <a:r>
              <a:rPr lang="zh-CN" altLang="en-US" dirty="0"/>
              <a:t>期待着计算和存储一样强大的区块链解决方案或者项目的出现，让当前区块链也能从“去中心化的计算平台”升级为“</a:t>
            </a:r>
            <a:r>
              <a:rPr lang="zh-CN" altLang="en-US" sz="2800" dirty="0"/>
              <a:t>去中心化的计算存储平台</a:t>
            </a:r>
            <a:r>
              <a:rPr lang="zh-CN" altLang="en-US" dirty="0"/>
              <a:t>”</a:t>
            </a:r>
          </a:p>
          <a:p>
            <a:pPr marL="0" indent="0">
              <a:buNone/>
            </a:pPr>
            <a:endParaRPr lang="en-US" dirty="0"/>
          </a:p>
        </p:txBody>
      </p:sp>
      <p:pic>
        <p:nvPicPr>
          <p:cNvPr id="5" name="Picture 4">
            <a:extLst>
              <a:ext uri="{FF2B5EF4-FFF2-40B4-BE49-F238E27FC236}">
                <a16:creationId xmlns:a16="http://schemas.microsoft.com/office/drawing/2014/main" id="{C4BF822E-41FD-4B4E-B9D2-C607DB840B56}"/>
              </a:ext>
            </a:extLst>
          </p:cNvPr>
          <p:cNvPicPr>
            <a:picLocks noChangeAspect="1"/>
          </p:cNvPicPr>
          <p:nvPr/>
        </p:nvPicPr>
        <p:blipFill>
          <a:blip r:embed="rId2"/>
          <a:stretch>
            <a:fillRect/>
          </a:stretch>
        </p:blipFill>
        <p:spPr>
          <a:xfrm>
            <a:off x="9263710" y="2992447"/>
            <a:ext cx="2807326" cy="2030998"/>
          </a:xfrm>
          <a:prstGeom prst="rect">
            <a:avLst/>
          </a:prstGeom>
        </p:spPr>
      </p:pic>
    </p:spTree>
    <p:extLst>
      <p:ext uri="{BB962C8B-B14F-4D97-AF65-F5344CB8AC3E}">
        <p14:creationId xmlns:p14="http://schemas.microsoft.com/office/powerpoint/2010/main" val="4057680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766818E-50E3-994D-A73D-40E147DE1FBE}"/>
              </a:ext>
            </a:extLst>
          </p:cNvPr>
          <p:cNvPicPr>
            <a:picLocks noGrp="1" noChangeAspect="1"/>
          </p:cNvPicPr>
          <p:nvPr>
            <p:ph idx="1"/>
          </p:nvPr>
        </p:nvPicPr>
        <p:blipFill>
          <a:blip r:embed="rId2"/>
          <a:stretch>
            <a:fillRect/>
          </a:stretch>
        </p:blipFill>
        <p:spPr>
          <a:xfrm>
            <a:off x="791332" y="446315"/>
            <a:ext cx="8036984" cy="5584825"/>
          </a:xfrm>
          <a:prstGeom prst="rect">
            <a:avLst/>
          </a:prstGeom>
        </p:spPr>
      </p:pic>
    </p:spTree>
    <p:extLst>
      <p:ext uri="{BB962C8B-B14F-4D97-AF65-F5344CB8AC3E}">
        <p14:creationId xmlns:p14="http://schemas.microsoft.com/office/powerpoint/2010/main" val="4144297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AD18-0D2A-EC42-A53D-88D4EA601D41}"/>
              </a:ext>
            </a:extLst>
          </p:cNvPr>
          <p:cNvSpPr>
            <a:spLocks noGrp="1"/>
          </p:cNvSpPr>
          <p:nvPr>
            <p:ph type="title"/>
          </p:nvPr>
        </p:nvSpPr>
        <p:spPr/>
        <p:txBody>
          <a:bodyPr/>
          <a:lstStyle/>
          <a:p>
            <a:r>
              <a:rPr lang="en-US" dirty="0"/>
              <a:t>Spacebook</a:t>
            </a:r>
            <a:r>
              <a:rPr lang="zh-CN" altLang="en-US" dirty="0"/>
              <a:t> 网络拓扑</a:t>
            </a:r>
            <a:endParaRPr lang="en-US" dirty="0"/>
          </a:p>
        </p:txBody>
      </p:sp>
      <p:pic>
        <p:nvPicPr>
          <p:cNvPr id="4" name="Content Placeholder 3">
            <a:extLst>
              <a:ext uri="{FF2B5EF4-FFF2-40B4-BE49-F238E27FC236}">
                <a16:creationId xmlns:a16="http://schemas.microsoft.com/office/drawing/2014/main" id="{B0495436-79AE-9A47-8F92-D5B850E789A8}"/>
              </a:ext>
            </a:extLst>
          </p:cNvPr>
          <p:cNvPicPr>
            <a:picLocks noGrp="1" noChangeAspect="1"/>
          </p:cNvPicPr>
          <p:nvPr>
            <p:ph idx="1"/>
          </p:nvPr>
        </p:nvPicPr>
        <p:blipFill>
          <a:blip r:embed="rId2"/>
          <a:stretch>
            <a:fillRect/>
          </a:stretch>
        </p:blipFill>
        <p:spPr>
          <a:xfrm>
            <a:off x="1515534" y="1389717"/>
            <a:ext cx="8117757" cy="4980354"/>
          </a:xfrm>
          <a:prstGeom prst="rect">
            <a:avLst/>
          </a:prstGeom>
        </p:spPr>
      </p:pic>
    </p:spTree>
    <p:extLst>
      <p:ext uri="{BB962C8B-B14F-4D97-AF65-F5344CB8AC3E}">
        <p14:creationId xmlns:p14="http://schemas.microsoft.com/office/powerpoint/2010/main" val="2372695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C5C8-99A6-E04E-A599-36EC2E980F19}"/>
              </a:ext>
            </a:extLst>
          </p:cNvPr>
          <p:cNvSpPr>
            <a:spLocks noGrp="1"/>
          </p:cNvSpPr>
          <p:nvPr>
            <p:ph type="title"/>
          </p:nvPr>
        </p:nvSpPr>
        <p:spPr/>
        <p:txBody>
          <a:bodyPr/>
          <a:lstStyle/>
          <a:p>
            <a:r>
              <a:rPr lang="zh-CN" altLang="en-US" dirty="0"/>
              <a:t>分享历程</a:t>
            </a:r>
            <a:endParaRPr lang="en-US" dirty="0"/>
          </a:p>
        </p:txBody>
      </p:sp>
      <p:sp>
        <p:nvSpPr>
          <p:cNvPr id="3" name="Content Placeholder 2">
            <a:extLst>
              <a:ext uri="{FF2B5EF4-FFF2-40B4-BE49-F238E27FC236}">
                <a16:creationId xmlns:a16="http://schemas.microsoft.com/office/drawing/2014/main" id="{E622F2AF-A173-7F48-A4AE-B6EEBE36B4E0}"/>
              </a:ext>
            </a:extLst>
          </p:cNvPr>
          <p:cNvSpPr>
            <a:spLocks noGrp="1"/>
          </p:cNvSpPr>
          <p:nvPr>
            <p:ph idx="1"/>
          </p:nvPr>
        </p:nvSpPr>
        <p:spPr/>
        <p:txBody>
          <a:bodyPr/>
          <a:lstStyle/>
          <a:p>
            <a:pPr marL="0" indent="0">
              <a:buNone/>
            </a:pPr>
            <a:r>
              <a:rPr lang="en-US" altLang="zh-CN" sz="2800" b="1" dirty="0"/>
              <a:t>2016</a:t>
            </a:r>
            <a:r>
              <a:rPr lang="zh-CN" altLang="en-US" sz="2800" b="1" dirty="0"/>
              <a:t> 至今</a:t>
            </a:r>
            <a:endParaRPr lang="en-CA" altLang="zh-CN" sz="2800" b="1" dirty="0"/>
          </a:p>
          <a:p>
            <a:pPr marL="0" indent="0" algn="ctr">
              <a:buNone/>
            </a:pPr>
            <a:r>
              <a:rPr lang="zh-CN" altLang="en-CA" dirty="0"/>
              <a:t>蒙城</a:t>
            </a:r>
            <a:r>
              <a:rPr lang="zh-CN" altLang="en-US" dirty="0"/>
              <a:t>猿媛群</a:t>
            </a:r>
            <a:endParaRPr lang="en-CA" altLang="zh-CN" dirty="0"/>
          </a:p>
          <a:p>
            <a:pPr marL="0" indent="0" algn="ctr">
              <a:buNone/>
            </a:pPr>
            <a:r>
              <a:rPr lang="zh-CN" altLang="en-US" dirty="0"/>
              <a:t>蒙城</a:t>
            </a:r>
            <a:r>
              <a:rPr lang="en-US" altLang="zh-CN" dirty="0"/>
              <a:t>IT</a:t>
            </a:r>
            <a:r>
              <a:rPr lang="zh-CN" altLang="en-US" dirty="0"/>
              <a:t>协会</a:t>
            </a:r>
            <a:endParaRPr lang="en-CA" altLang="zh-CN" dirty="0"/>
          </a:p>
          <a:p>
            <a:pPr marL="0" indent="0" algn="ctr">
              <a:buNone/>
            </a:pPr>
            <a:r>
              <a:rPr lang="zh-CN" altLang="en-US" dirty="0"/>
              <a:t>北美</a:t>
            </a:r>
            <a:r>
              <a:rPr lang="en-US" altLang="zh-CN" dirty="0"/>
              <a:t>IT</a:t>
            </a:r>
            <a:r>
              <a:rPr lang="zh-CN" altLang="en-US" dirty="0"/>
              <a:t>协会</a:t>
            </a:r>
            <a:endParaRPr lang="en-CA" altLang="zh-CN" dirty="0"/>
          </a:p>
          <a:p>
            <a:pPr marL="0" indent="0" algn="ctr">
              <a:buNone/>
            </a:pPr>
            <a:r>
              <a:rPr lang="zh-CN" altLang="en-US" dirty="0"/>
              <a:t>戴阿姨俱乐部</a:t>
            </a:r>
            <a:endParaRPr lang="en-CA" altLang="zh-CN" dirty="0"/>
          </a:p>
          <a:p>
            <a:pPr marL="0" indent="0" algn="ctr">
              <a:buNone/>
            </a:pPr>
            <a:r>
              <a:rPr lang="zh-CN" altLang="en-US" dirty="0"/>
              <a:t>国内大数据文摘</a:t>
            </a:r>
            <a:endParaRPr lang="en-CA" altLang="zh-CN" dirty="0"/>
          </a:p>
          <a:p>
            <a:pPr marL="0" indent="0" algn="ctr">
              <a:buNone/>
            </a:pPr>
            <a:r>
              <a:rPr lang="zh-CN" altLang="en-US" dirty="0"/>
              <a:t>蒙城技术</a:t>
            </a:r>
            <a:r>
              <a:rPr lang="en-US" altLang="zh-CN" dirty="0"/>
              <a:t>meetup</a:t>
            </a:r>
            <a:endParaRPr lang="en-CA" altLang="zh-CN" dirty="0"/>
          </a:p>
          <a:p>
            <a:pPr marL="0" indent="0" algn="ctr">
              <a:buNone/>
            </a:pPr>
            <a:r>
              <a:rPr lang="zh-CN" altLang="en-US" dirty="0"/>
              <a:t>等</a:t>
            </a:r>
            <a:r>
              <a:rPr lang="en-CA" altLang="zh-CN" dirty="0"/>
              <a:t/>
            </a:r>
            <a:br>
              <a:rPr lang="en-CA" altLang="zh-CN" dirty="0"/>
            </a:br>
            <a:r>
              <a:rPr lang="zh-CN" altLang="en-US" dirty="0"/>
              <a:t>做过</a:t>
            </a:r>
            <a:r>
              <a:rPr lang="zh-CN" altLang="en-US" sz="2400" b="1" dirty="0"/>
              <a:t>十几</a:t>
            </a:r>
            <a:r>
              <a:rPr lang="zh-CN" altLang="en-US" dirty="0"/>
              <a:t>次分享</a:t>
            </a:r>
            <a:endParaRPr lang="en-CA" altLang="zh-CN" dirty="0"/>
          </a:p>
          <a:p>
            <a:pPr marL="0" indent="0">
              <a:buNone/>
            </a:pPr>
            <a:endParaRPr lang="en-US" dirty="0"/>
          </a:p>
        </p:txBody>
      </p:sp>
    </p:spTree>
    <p:extLst>
      <p:ext uri="{BB962C8B-B14F-4D97-AF65-F5344CB8AC3E}">
        <p14:creationId xmlns:p14="http://schemas.microsoft.com/office/powerpoint/2010/main" val="3167524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D706-52BD-4E4D-A53B-E4CBBAF2440A}"/>
              </a:ext>
            </a:extLst>
          </p:cNvPr>
          <p:cNvSpPr>
            <a:spLocks noGrp="1"/>
          </p:cNvSpPr>
          <p:nvPr>
            <p:ph type="title"/>
          </p:nvPr>
        </p:nvSpPr>
        <p:spPr/>
        <p:txBody>
          <a:bodyPr/>
          <a:lstStyle/>
          <a:p>
            <a:r>
              <a:rPr lang="en-US" dirty="0"/>
              <a:t>Spacebook</a:t>
            </a:r>
            <a:r>
              <a:rPr lang="zh-CN" altLang="en-US" dirty="0"/>
              <a:t> 基本架构</a:t>
            </a:r>
            <a:endParaRPr lang="en-US" dirty="0"/>
          </a:p>
        </p:txBody>
      </p:sp>
      <p:sp>
        <p:nvSpPr>
          <p:cNvPr id="3" name="Content Placeholder 2">
            <a:extLst>
              <a:ext uri="{FF2B5EF4-FFF2-40B4-BE49-F238E27FC236}">
                <a16:creationId xmlns:a16="http://schemas.microsoft.com/office/drawing/2014/main" id="{DC1C44C7-545A-6849-94ED-5ACABD9B6D86}"/>
              </a:ext>
            </a:extLst>
          </p:cNvPr>
          <p:cNvSpPr>
            <a:spLocks noGrp="1"/>
          </p:cNvSpPr>
          <p:nvPr>
            <p:ph idx="1"/>
          </p:nvPr>
        </p:nvSpPr>
        <p:spPr/>
        <p:txBody>
          <a:bodyPr/>
          <a:lstStyle/>
          <a:p>
            <a:pPr marL="0" indent="0">
              <a:buNone/>
            </a:pPr>
            <a:endParaRPr lang="en-US" altLang="zh-CN" dirty="0"/>
          </a:p>
          <a:p>
            <a:pPr marL="0" indent="0">
              <a:buNone/>
            </a:pPr>
            <a:endParaRPr lang="en-US" dirty="0"/>
          </a:p>
        </p:txBody>
      </p:sp>
      <p:sp>
        <p:nvSpPr>
          <p:cNvPr id="4" name="Rounded Rectangle 3">
            <a:extLst>
              <a:ext uri="{FF2B5EF4-FFF2-40B4-BE49-F238E27FC236}">
                <a16:creationId xmlns:a16="http://schemas.microsoft.com/office/drawing/2014/main" id="{9915585F-A318-7842-8C39-A1E5C5C0EF30}"/>
              </a:ext>
            </a:extLst>
          </p:cNvPr>
          <p:cNvSpPr/>
          <p:nvPr/>
        </p:nvSpPr>
        <p:spPr>
          <a:xfrm>
            <a:off x="3287485" y="4158342"/>
            <a:ext cx="3733800" cy="402772"/>
          </a:xfrm>
          <a:prstGeom prst="roundRect">
            <a:avLst/>
          </a:prstGeom>
          <a:solidFill>
            <a:schemeClr val="bg2">
              <a:lumMod val="1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2P</a:t>
            </a:r>
            <a:r>
              <a:rPr lang="zh-CN" altLang="en-US" dirty="0"/>
              <a:t> 网络和存储</a:t>
            </a:r>
            <a:endParaRPr lang="en-US" dirty="0"/>
          </a:p>
        </p:txBody>
      </p:sp>
      <p:sp>
        <p:nvSpPr>
          <p:cNvPr id="5" name="Rounded Rectangle 4">
            <a:extLst>
              <a:ext uri="{FF2B5EF4-FFF2-40B4-BE49-F238E27FC236}">
                <a16:creationId xmlns:a16="http://schemas.microsoft.com/office/drawing/2014/main" id="{AAA5F818-39D6-1C43-BB6E-A05567BB5509}"/>
              </a:ext>
            </a:extLst>
          </p:cNvPr>
          <p:cNvSpPr/>
          <p:nvPr/>
        </p:nvSpPr>
        <p:spPr>
          <a:xfrm>
            <a:off x="3287485" y="3487280"/>
            <a:ext cx="3733800" cy="402772"/>
          </a:xfrm>
          <a:prstGeom prst="roundRect">
            <a:avLst/>
          </a:prstGeom>
          <a:solidFill>
            <a:schemeClr val="tx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CA" dirty="0"/>
              <a:t>主链</a:t>
            </a:r>
            <a:r>
              <a:rPr lang="zh-CN" altLang="en-US" dirty="0"/>
              <a:t> 支持结算和交易</a:t>
            </a:r>
            <a:endParaRPr lang="en-US" dirty="0"/>
          </a:p>
        </p:txBody>
      </p:sp>
      <p:sp>
        <p:nvSpPr>
          <p:cNvPr id="6" name="Rounded Rectangle 5">
            <a:extLst>
              <a:ext uri="{FF2B5EF4-FFF2-40B4-BE49-F238E27FC236}">
                <a16:creationId xmlns:a16="http://schemas.microsoft.com/office/drawing/2014/main" id="{F19DCFDB-EF8D-6A4E-AE34-9F5F5A4B2C95}"/>
              </a:ext>
            </a:extLst>
          </p:cNvPr>
          <p:cNvSpPr/>
          <p:nvPr/>
        </p:nvSpPr>
        <p:spPr>
          <a:xfrm>
            <a:off x="3287485" y="2735578"/>
            <a:ext cx="1676401" cy="402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数字资产交易</a:t>
            </a:r>
            <a:endParaRPr lang="en-US" dirty="0"/>
          </a:p>
        </p:txBody>
      </p:sp>
      <p:sp>
        <p:nvSpPr>
          <p:cNvPr id="7" name="Rounded Rectangle 6">
            <a:extLst>
              <a:ext uri="{FF2B5EF4-FFF2-40B4-BE49-F238E27FC236}">
                <a16:creationId xmlns:a16="http://schemas.microsoft.com/office/drawing/2014/main" id="{B94AF2DF-4BE8-C14A-B75D-860C2698CBDC}"/>
              </a:ext>
            </a:extLst>
          </p:cNvPr>
          <p:cNvSpPr/>
          <p:nvPr/>
        </p:nvSpPr>
        <p:spPr>
          <a:xfrm>
            <a:off x="5339129" y="2708657"/>
            <a:ext cx="1676401" cy="402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Dapp</a:t>
            </a:r>
            <a:endParaRPr lang="en-US" dirty="0"/>
          </a:p>
        </p:txBody>
      </p:sp>
    </p:spTree>
    <p:extLst>
      <p:ext uri="{BB962C8B-B14F-4D97-AF65-F5344CB8AC3E}">
        <p14:creationId xmlns:p14="http://schemas.microsoft.com/office/powerpoint/2010/main" val="1672897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8E7380-4DEA-C548-B81B-A6445437D5BD}"/>
              </a:ext>
            </a:extLst>
          </p:cNvPr>
          <p:cNvPicPr>
            <a:picLocks noChangeAspect="1"/>
          </p:cNvPicPr>
          <p:nvPr/>
        </p:nvPicPr>
        <p:blipFill>
          <a:blip r:embed="rId2"/>
          <a:stretch>
            <a:fillRect/>
          </a:stretch>
        </p:blipFill>
        <p:spPr>
          <a:xfrm>
            <a:off x="587829" y="253909"/>
            <a:ext cx="8997280" cy="6419034"/>
          </a:xfrm>
          <a:prstGeom prst="rect">
            <a:avLst/>
          </a:prstGeom>
        </p:spPr>
      </p:pic>
    </p:spTree>
    <p:extLst>
      <p:ext uri="{BB962C8B-B14F-4D97-AF65-F5344CB8AC3E}">
        <p14:creationId xmlns:p14="http://schemas.microsoft.com/office/powerpoint/2010/main" val="4047697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687755-CAFD-A84D-B3CC-81C3002170DA}"/>
              </a:ext>
            </a:extLst>
          </p:cNvPr>
          <p:cNvPicPr>
            <a:picLocks noChangeAspect="1"/>
          </p:cNvPicPr>
          <p:nvPr/>
        </p:nvPicPr>
        <p:blipFill>
          <a:blip r:embed="rId2"/>
          <a:stretch>
            <a:fillRect/>
          </a:stretch>
        </p:blipFill>
        <p:spPr>
          <a:xfrm>
            <a:off x="283028" y="218607"/>
            <a:ext cx="9057318" cy="6454335"/>
          </a:xfrm>
          <a:prstGeom prst="rect">
            <a:avLst/>
          </a:prstGeom>
        </p:spPr>
      </p:pic>
    </p:spTree>
    <p:extLst>
      <p:ext uri="{BB962C8B-B14F-4D97-AF65-F5344CB8AC3E}">
        <p14:creationId xmlns:p14="http://schemas.microsoft.com/office/powerpoint/2010/main" val="319413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D706-52BD-4E4D-A53B-E4CBBAF2440A}"/>
              </a:ext>
            </a:extLst>
          </p:cNvPr>
          <p:cNvSpPr>
            <a:spLocks noGrp="1"/>
          </p:cNvSpPr>
          <p:nvPr>
            <p:ph type="title"/>
          </p:nvPr>
        </p:nvSpPr>
        <p:spPr/>
        <p:txBody>
          <a:bodyPr/>
          <a:lstStyle/>
          <a:p>
            <a:r>
              <a:rPr lang="en-US" dirty="0"/>
              <a:t>Spacebook</a:t>
            </a:r>
            <a:r>
              <a:rPr lang="zh-CN" altLang="en-US" dirty="0"/>
              <a:t> 做什么</a:t>
            </a:r>
            <a:endParaRPr lang="en-US" dirty="0"/>
          </a:p>
        </p:txBody>
      </p:sp>
      <p:sp>
        <p:nvSpPr>
          <p:cNvPr id="3" name="Content Placeholder 2">
            <a:extLst>
              <a:ext uri="{FF2B5EF4-FFF2-40B4-BE49-F238E27FC236}">
                <a16:creationId xmlns:a16="http://schemas.microsoft.com/office/drawing/2014/main" id="{DC1C44C7-545A-6849-94ED-5ACABD9B6D86}"/>
              </a:ext>
            </a:extLst>
          </p:cNvPr>
          <p:cNvSpPr>
            <a:spLocks noGrp="1"/>
          </p:cNvSpPr>
          <p:nvPr>
            <p:ph idx="1"/>
          </p:nvPr>
        </p:nvSpPr>
        <p:spPr/>
        <p:txBody>
          <a:bodyPr/>
          <a:lstStyle/>
          <a:p>
            <a:pPr marL="0" indent="0">
              <a:buNone/>
            </a:pPr>
            <a:r>
              <a:rPr lang="en-US" dirty="0"/>
              <a:t>To</a:t>
            </a:r>
            <a:r>
              <a:rPr lang="zh-CN" altLang="en-US" dirty="0"/>
              <a:t> </a:t>
            </a:r>
            <a:r>
              <a:rPr lang="en-US" altLang="zh-CN" dirty="0"/>
              <a:t>Customer</a:t>
            </a:r>
          </a:p>
          <a:p>
            <a:r>
              <a:rPr lang="zh-CN" altLang="en-US" dirty="0"/>
              <a:t>点对点对话</a:t>
            </a:r>
            <a:endParaRPr lang="en-US" altLang="zh-CN" dirty="0"/>
          </a:p>
          <a:p>
            <a:r>
              <a:rPr lang="zh-CN" altLang="en-US" dirty="0"/>
              <a:t>数字资产交易平台</a:t>
            </a:r>
            <a:endParaRPr lang="en-CA" altLang="zh-CN" dirty="0"/>
          </a:p>
          <a:p>
            <a:pPr lvl="1"/>
            <a:r>
              <a:rPr lang="zh-CN" altLang="en-US" dirty="0"/>
              <a:t>视频</a:t>
            </a:r>
            <a:endParaRPr lang="en-CA" altLang="zh-CN" dirty="0"/>
          </a:p>
          <a:p>
            <a:pPr lvl="1"/>
            <a:r>
              <a:rPr lang="zh-CN" altLang="en-US" dirty="0"/>
              <a:t>音频</a:t>
            </a:r>
            <a:endParaRPr lang="en-CA" altLang="zh-CN" dirty="0"/>
          </a:p>
          <a:p>
            <a:pPr lvl="1"/>
            <a:r>
              <a:rPr lang="zh-CN" altLang="en-US" dirty="0"/>
              <a:t>有价值的数字资产</a:t>
            </a:r>
            <a:endParaRPr lang="en-CA" altLang="zh-CN" dirty="0"/>
          </a:p>
          <a:p>
            <a:r>
              <a:rPr lang="zh-CN" altLang="en-US" dirty="0"/>
              <a:t>保证用户的数字资产安全，不被窃取或者复制</a:t>
            </a:r>
            <a:endParaRPr lang="en-CA" altLang="zh-CN" dirty="0"/>
          </a:p>
          <a:p>
            <a:r>
              <a:rPr lang="zh-CN" altLang="en-US" dirty="0"/>
              <a:t>去除中间商和高额的交易费用</a:t>
            </a:r>
            <a:endParaRPr lang="en-CA" altLang="zh-CN" dirty="0"/>
          </a:p>
          <a:p>
            <a:r>
              <a:rPr lang="zh-CN" altLang="en-US" dirty="0"/>
              <a:t>和其他平台的区别和利弊</a:t>
            </a:r>
            <a:endParaRPr lang="en-CA" altLang="zh-CN" dirty="0"/>
          </a:p>
          <a:p>
            <a:pPr marL="57150" indent="0">
              <a:buNone/>
            </a:pPr>
            <a:endParaRPr lang="en-US" dirty="0"/>
          </a:p>
        </p:txBody>
      </p:sp>
    </p:spTree>
    <p:extLst>
      <p:ext uri="{BB962C8B-B14F-4D97-AF65-F5344CB8AC3E}">
        <p14:creationId xmlns:p14="http://schemas.microsoft.com/office/powerpoint/2010/main" val="733843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2E0F-F539-A74B-A18B-6F0F8756AD47}"/>
              </a:ext>
            </a:extLst>
          </p:cNvPr>
          <p:cNvSpPr>
            <a:spLocks noGrp="1"/>
          </p:cNvSpPr>
          <p:nvPr>
            <p:ph type="title"/>
          </p:nvPr>
        </p:nvSpPr>
        <p:spPr/>
        <p:txBody>
          <a:bodyPr/>
          <a:lstStyle/>
          <a:p>
            <a:r>
              <a:rPr lang="zh-CN" altLang="en-US" dirty="0"/>
              <a:t>风险</a:t>
            </a:r>
            <a:r>
              <a:rPr lang="en-US" altLang="zh-CN" dirty="0"/>
              <a:t>, </a:t>
            </a:r>
            <a:r>
              <a:rPr lang="zh-CN" altLang="en-US" dirty="0"/>
              <a:t>技术人员何去何从</a:t>
            </a:r>
            <a:endParaRPr lang="en-US" dirty="0"/>
          </a:p>
        </p:txBody>
      </p:sp>
      <p:pic>
        <p:nvPicPr>
          <p:cNvPr id="5" name="Content Placeholder 4">
            <a:extLst>
              <a:ext uri="{FF2B5EF4-FFF2-40B4-BE49-F238E27FC236}">
                <a16:creationId xmlns:a16="http://schemas.microsoft.com/office/drawing/2014/main" id="{D80B2B55-676B-BF4F-A7BC-9877EBB70D57}"/>
              </a:ext>
            </a:extLst>
          </p:cNvPr>
          <p:cNvPicPr>
            <a:picLocks noGrp="1" noChangeAspect="1"/>
          </p:cNvPicPr>
          <p:nvPr>
            <p:ph idx="1"/>
          </p:nvPr>
        </p:nvPicPr>
        <p:blipFill>
          <a:blip r:embed="rId2"/>
          <a:stretch>
            <a:fillRect/>
          </a:stretch>
        </p:blipFill>
        <p:spPr>
          <a:xfrm>
            <a:off x="3232261" y="1825595"/>
            <a:ext cx="3975440" cy="1934660"/>
          </a:xfrm>
        </p:spPr>
      </p:pic>
      <p:pic>
        <p:nvPicPr>
          <p:cNvPr id="7" name="Picture 6">
            <a:extLst>
              <a:ext uri="{FF2B5EF4-FFF2-40B4-BE49-F238E27FC236}">
                <a16:creationId xmlns:a16="http://schemas.microsoft.com/office/drawing/2014/main" id="{88DCA42B-07BC-D94F-A842-1AAD07325D43}"/>
              </a:ext>
            </a:extLst>
          </p:cNvPr>
          <p:cNvPicPr>
            <a:picLocks noChangeAspect="1"/>
          </p:cNvPicPr>
          <p:nvPr/>
        </p:nvPicPr>
        <p:blipFill>
          <a:blip r:embed="rId3"/>
          <a:stretch>
            <a:fillRect/>
          </a:stretch>
        </p:blipFill>
        <p:spPr>
          <a:xfrm>
            <a:off x="1284514" y="4032250"/>
            <a:ext cx="3211286" cy="1781700"/>
          </a:xfrm>
          <a:prstGeom prst="rect">
            <a:avLst/>
          </a:prstGeom>
        </p:spPr>
      </p:pic>
      <p:pic>
        <p:nvPicPr>
          <p:cNvPr id="9" name="Picture 8">
            <a:extLst>
              <a:ext uri="{FF2B5EF4-FFF2-40B4-BE49-F238E27FC236}">
                <a16:creationId xmlns:a16="http://schemas.microsoft.com/office/drawing/2014/main" id="{45E4AE46-9F8F-B34A-9A43-EC8739BC43ED}"/>
              </a:ext>
            </a:extLst>
          </p:cNvPr>
          <p:cNvPicPr>
            <a:picLocks noChangeAspect="1"/>
          </p:cNvPicPr>
          <p:nvPr/>
        </p:nvPicPr>
        <p:blipFill>
          <a:blip r:embed="rId4"/>
          <a:stretch>
            <a:fillRect/>
          </a:stretch>
        </p:blipFill>
        <p:spPr>
          <a:xfrm>
            <a:off x="6067330" y="4032250"/>
            <a:ext cx="3422292" cy="1739463"/>
          </a:xfrm>
          <a:prstGeom prst="rect">
            <a:avLst/>
          </a:prstGeom>
        </p:spPr>
      </p:pic>
    </p:spTree>
    <p:extLst>
      <p:ext uri="{BB962C8B-B14F-4D97-AF65-F5344CB8AC3E}">
        <p14:creationId xmlns:p14="http://schemas.microsoft.com/office/powerpoint/2010/main" val="52522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8E8A-844D-2C49-9B1C-C29B39DC3651}"/>
              </a:ext>
            </a:extLst>
          </p:cNvPr>
          <p:cNvSpPr>
            <a:spLocks noGrp="1"/>
          </p:cNvSpPr>
          <p:nvPr>
            <p:ph type="title"/>
          </p:nvPr>
        </p:nvSpPr>
        <p:spPr/>
        <p:txBody>
          <a:bodyPr/>
          <a:lstStyle/>
          <a:p>
            <a:r>
              <a:rPr lang="en-US" dirty="0"/>
              <a:t>QA</a:t>
            </a:r>
          </a:p>
        </p:txBody>
      </p:sp>
      <p:pic>
        <p:nvPicPr>
          <p:cNvPr id="5" name="Content Placeholder 4">
            <a:extLst>
              <a:ext uri="{FF2B5EF4-FFF2-40B4-BE49-F238E27FC236}">
                <a16:creationId xmlns:a16="http://schemas.microsoft.com/office/drawing/2014/main" id="{536F0697-50B0-CD4A-8785-ABBCA8C20E53}"/>
              </a:ext>
            </a:extLst>
          </p:cNvPr>
          <p:cNvPicPr>
            <a:picLocks noGrp="1" noChangeAspect="1"/>
          </p:cNvPicPr>
          <p:nvPr>
            <p:ph idx="1"/>
          </p:nvPr>
        </p:nvPicPr>
        <p:blipFill>
          <a:blip r:embed="rId2"/>
          <a:stretch>
            <a:fillRect/>
          </a:stretch>
        </p:blipFill>
        <p:spPr>
          <a:xfrm>
            <a:off x="2050671" y="2160588"/>
            <a:ext cx="5850695" cy="3881437"/>
          </a:xfrm>
        </p:spPr>
      </p:pic>
    </p:spTree>
    <p:extLst>
      <p:ext uri="{BB962C8B-B14F-4D97-AF65-F5344CB8AC3E}">
        <p14:creationId xmlns:p14="http://schemas.microsoft.com/office/powerpoint/2010/main" val="334127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3096-D088-3F4B-AA0E-02E70C174966}"/>
              </a:ext>
            </a:extLst>
          </p:cNvPr>
          <p:cNvSpPr>
            <a:spLocks noGrp="1"/>
          </p:cNvSpPr>
          <p:nvPr>
            <p:ph type="title"/>
          </p:nvPr>
        </p:nvSpPr>
        <p:spPr/>
        <p:txBody>
          <a:bodyPr/>
          <a:lstStyle/>
          <a:p>
            <a:r>
              <a:rPr lang="zh-CN" altLang="en-US" dirty="0"/>
              <a:t>免责声明</a:t>
            </a:r>
            <a:endParaRPr lang="en-US" dirty="0"/>
          </a:p>
        </p:txBody>
      </p:sp>
      <p:pic>
        <p:nvPicPr>
          <p:cNvPr id="4" name="Content Placeholder 3">
            <a:extLst>
              <a:ext uri="{FF2B5EF4-FFF2-40B4-BE49-F238E27FC236}">
                <a16:creationId xmlns:a16="http://schemas.microsoft.com/office/drawing/2014/main" id="{13B5667F-0E8A-C14C-9C0D-9D5A2D2F7217}"/>
              </a:ext>
            </a:extLst>
          </p:cNvPr>
          <p:cNvPicPr>
            <a:picLocks noGrp="1" noChangeAspect="1"/>
          </p:cNvPicPr>
          <p:nvPr>
            <p:ph idx="1"/>
          </p:nvPr>
        </p:nvPicPr>
        <p:blipFill>
          <a:blip r:embed="rId2"/>
          <a:stretch>
            <a:fillRect/>
          </a:stretch>
        </p:blipFill>
        <p:spPr>
          <a:xfrm>
            <a:off x="2562668" y="4102894"/>
            <a:ext cx="2413000" cy="2400300"/>
          </a:xfrm>
          <a:prstGeom prst="rect">
            <a:avLst/>
          </a:prstGeom>
        </p:spPr>
      </p:pic>
      <p:pic>
        <p:nvPicPr>
          <p:cNvPr id="5" name="Picture 4">
            <a:extLst>
              <a:ext uri="{FF2B5EF4-FFF2-40B4-BE49-F238E27FC236}">
                <a16:creationId xmlns:a16="http://schemas.microsoft.com/office/drawing/2014/main" id="{F360529D-F631-7F40-8FEF-59A73C7717A3}"/>
              </a:ext>
            </a:extLst>
          </p:cNvPr>
          <p:cNvPicPr>
            <a:picLocks noChangeAspect="1"/>
          </p:cNvPicPr>
          <p:nvPr/>
        </p:nvPicPr>
        <p:blipFill rotWithShape="1">
          <a:blip r:embed="rId3"/>
          <a:srcRect l="7965" t="9364" r="1773" b="8818"/>
          <a:stretch/>
        </p:blipFill>
        <p:spPr>
          <a:xfrm>
            <a:off x="4014788" y="785812"/>
            <a:ext cx="4929188" cy="2857500"/>
          </a:xfrm>
          <a:prstGeom prst="rect">
            <a:avLst/>
          </a:prstGeom>
        </p:spPr>
      </p:pic>
      <p:pic>
        <p:nvPicPr>
          <p:cNvPr id="7" name="Picture 6">
            <a:extLst>
              <a:ext uri="{FF2B5EF4-FFF2-40B4-BE49-F238E27FC236}">
                <a16:creationId xmlns:a16="http://schemas.microsoft.com/office/drawing/2014/main" id="{08C435A2-D334-1F47-A16D-9C7DA4D425CD}"/>
              </a:ext>
            </a:extLst>
          </p:cNvPr>
          <p:cNvPicPr>
            <a:picLocks noChangeAspect="1"/>
          </p:cNvPicPr>
          <p:nvPr/>
        </p:nvPicPr>
        <p:blipFill>
          <a:blip r:embed="rId4"/>
          <a:stretch>
            <a:fillRect/>
          </a:stretch>
        </p:blipFill>
        <p:spPr>
          <a:xfrm>
            <a:off x="6937376" y="4102894"/>
            <a:ext cx="2006600" cy="2540000"/>
          </a:xfrm>
          <a:prstGeom prst="rect">
            <a:avLst/>
          </a:prstGeom>
        </p:spPr>
      </p:pic>
    </p:spTree>
    <p:extLst>
      <p:ext uri="{BB962C8B-B14F-4D97-AF65-F5344CB8AC3E}">
        <p14:creationId xmlns:p14="http://schemas.microsoft.com/office/powerpoint/2010/main" val="53952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45B5A-CFCC-0247-A25A-6564F2C293E3}"/>
              </a:ext>
            </a:extLst>
          </p:cNvPr>
          <p:cNvSpPr>
            <a:spLocks noGrp="1"/>
          </p:cNvSpPr>
          <p:nvPr>
            <p:ph type="title"/>
          </p:nvPr>
        </p:nvSpPr>
        <p:spPr/>
        <p:txBody>
          <a:bodyPr/>
          <a:lstStyle/>
          <a:p>
            <a:r>
              <a:rPr lang="zh-CN" altLang="en-US" dirty="0"/>
              <a:t>大数据</a:t>
            </a:r>
            <a:endParaRPr lang="en-US" dirty="0"/>
          </a:p>
        </p:txBody>
      </p:sp>
      <p:sp>
        <p:nvSpPr>
          <p:cNvPr id="3" name="Content Placeholder 2">
            <a:extLst>
              <a:ext uri="{FF2B5EF4-FFF2-40B4-BE49-F238E27FC236}">
                <a16:creationId xmlns:a16="http://schemas.microsoft.com/office/drawing/2014/main" id="{3D53CA1B-35E2-C948-937D-E452D4B9C551}"/>
              </a:ext>
            </a:extLst>
          </p:cNvPr>
          <p:cNvSpPr>
            <a:spLocks noGrp="1"/>
          </p:cNvSpPr>
          <p:nvPr>
            <p:ph idx="1"/>
          </p:nvPr>
        </p:nvSpPr>
        <p:spPr/>
        <p:txBody>
          <a:bodyPr>
            <a:normAutofit fontScale="92500" lnSpcReduction="10000"/>
          </a:bodyPr>
          <a:lstStyle/>
          <a:p>
            <a:pPr marL="0" indent="0" algn="ctr">
              <a:buNone/>
            </a:pPr>
            <a:r>
              <a:rPr lang="en-US" altLang="zh-CN" sz="2800" b="1" dirty="0"/>
              <a:t>7</a:t>
            </a:r>
            <a:r>
              <a:rPr lang="zh-CN" altLang="en-US" sz="2800" b="1" dirty="0"/>
              <a:t>年</a:t>
            </a:r>
            <a:endParaRPr lang="en-CA" altLang="zh-CN" sz="2800" b="1" dirty="0"/>
          </a:p>
          <a:p>
            <a:pPr marL="0" indent="0" algn="ctr">
              <a:buNone/>
            </a:pPr>
            <a:r>
              <a:rPr lang="zh-CN" altLang="en-US" sz="2800" b="1" dirty="0"/>
              <a:t>百万亿数据流量</a:t>
            </a:r>
            <a:endParaRPr lang="en-CA" altLang="zh-CN" sz="2800" b="1" dirty="0"/>
          </a:p>
          <a:p>
            <a:pPr marL="0" indent="0" algn="ctr">
              <a:buNone/>
            </a:pPr>
            <a:r>
              <a:rPr lang="zh-CN" altLang="en-US" sz="2800" b="1" dirty="0"/>
              <a:t>分布式计算系统</a:t>
            </a:r>
            <a:endParaRPr lang="en-CA" altLang="zh-CN" sz="2800" b="1" dirty="0"/>
          </a:p>
          <a:p>
            <a:pPr marL="0" indent="0" algn="ctr">
              <a:buNone/>
            </a:pPr>
            <a:r>
              <a:rPr lang="zh-CN" altLang="en-US" sz="2800" b="1" dirty="0"/>
              <a:t>数据库</a:t>
            </a:r>
            <a:endParaRPr lang="en-CA" altLang="zh-CN" sz="2800" b="1" dirty="0"/>
          </a:p>
          <a:p>
            <a:pPr marL="0" indent="0" algn="ctr">
              <a:buNone/>
            </a:pPr>
            <a:r>
              <a:rPr lang="en-US" altLang="zh-CN" sz="2800" b="1" dirty="0"/>
              <a:t>NoSQL</a:t>
            </a:r>
            <a:r>
              <a:rPr lang="zh-CN" altLang="en-US" sz="2800" b="1" dirty="0"/>
              <a:t> 数据库 </a:t>
            </a:r>
            <a:endParaRPr lang="en-CA" altLang="zh-CN" sz="2800" b="1" dirty="0"/>
          </a:p>
          <a:p>
            <a:pPr marL="0" indent="0" algn="ctr">
              <a:buNone/>
            </a:pPr>
            <a:r>
              <a:rPr lang="en-US" altLang="zh-CN" sz="2800" b="1" dirty="0"/>
              <a:t>NewSQL</a:t>
            </a:r>
            <a:r>
              <a:rPr lang="zh-CN" altLang="en-US" sz="2800" b="1" dirty="0"/>
              <a:t> 数据库</a:t>
            </a:r>
            <a:endParaRPr lang="en-CA" altLang="zh-CN" sz="2800" b="1" dirty="0"/>
          </a:p>
          <a:p>
            <a:pPr marL="0" indent="0" algn="ctr">
              <a:buNone/>
            </a:pPr>
            <a:r>
              <a:rPr lang="zh-CN" altLang="en-US" sz="2800" b="1" dirty="0"/>
              <a:t>批量处理</a:t>
            </a:r>
            <a:endParaRPr lang="en-CA" altLang="zh-CN" sz="2800" b="1" dirty="0"/>
          </a:p>
          <a:p>
            <a:pPr marL="0" indent="0" algn="ctr">
              <a:buNone/>
            </a:pPr>
            <a:r>
              <a:rPr lang="zh-CN" altLang="en-CA" sz="2800" b="1" dirty="0"/>
              <a:t>流</a:t>
            </a:r>
            <a:r>
              <a:rPr lang="zh-CN" altLang="en-US" sz="2800" b="1" dirty="0"/>
              <a:t>处理</a:t>
            </a:r>
            <a:endParaRPr lang="en-CA" altLang="zh-CN" sz="2800" b="1" dirty="0"/>
          </a:p>
          <a:p>
            <a:pPr marL="0" indent="0">
              <a:buNone/>
            </a:pPr>
            <a:endParaRPr lang="en-US" dirty="0"/>
          </a:p>
        </p:txBody>
      </p:sp>
    </p:spTree>
    <p:extLst>
      <p:ext uri="{BB962C8B-B14F-4D97-AF65-F5344CB8AC3E}">
        <p14:creationId xmlns:p14="http://schemas.microsoft.com/office/powerpoint/2010/main" val="161123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DF80-E461-974A-AA90-995297135D58}"/>
              </a:ext>
            </a:extLst>
          </p:cNvPr>
          <p:cNvSpPr>
            <a:spLocks noGrp="1"/>
          </p:cNvSpPr>
          <p:nvPr>
            <p:ph type="title"/>
          </p:nvPr>
        </p:nvSpPr>
        <p:spPr/>
        <p:txBody>
          <a:bodyPr/>
          <a:lstStyle/>
          <a:p>
            <a:r>
              <a:rPr lang="zh-CN" altLang="en-US" dirty="0"/>
              <a:t>大数据应用场景</a:t>
            </a:r>
            <a:endParaRPr lang="en-US" dirty="0"/>
          </a:p>
        </p:txBody>
      </p:sp>
      <p:sp>
        <p:nvSpPr>
          <p:cNvPr id="3" name="Content Placeholder 2">
            <a:extLst>
              <a:ext uri="{FF2B5EF4-FFF2-40B4-BE49-F238E27FC236}">
                <a16:creationId xmlns:a16="http://schemas.microsoft.com/office/drawing/2014/main" id="{FA9E6038-9898-5446-8CB8-D79BE4D23E65}"/>
              </a:ext>
            </a:extLst>
          </p:cNvPr>
          <p:cNvSpPr>
            <a:spLocks noGrp="1"/>
          </p:cNvSpPr>
          <p:nvPr>
            <p:ph idx="1"/>
          </p:nvPr>
        </p:nvSpPr>
        <p:spPr>
          <a:xfrm>
            <a:off x="5863696" y="3184526"/>
            <a:ext cx="2594504" cy="1244599"/>
          </a:xfrm>
        </p:spPr>
        <p:txBody>
          <a:bodyPr/>
          <a:lstStyle/>
          <a:p>
            <a:r>
              <a:rPr lang="zh-CN" altLang="en-US" sz="2800" b="1" dirty="0"/>
              <a:t>聚合</a:t>
            </a:r>
            <a:endParaRPr lang="en-CA" altLang="zh-CN" sz="2800" b="1" dirty="0"/>
          </a:p>
          <a:p>
            <a:r>
              <a:rPr lang="zh-CN" altLang="en-CA" sz="2800" b="1" dirty="0"/>
              <a:t>用户</a:t>
            </a:r>
            <a:r>
              <a:rPr lang="zh-CN" altLang="en-US" sz="2800" b="1" dirty="0"/>
              <a:t>画像</a:t>
            </a:r>
            <a:endParaRPr lang="en-CA" altLang="zh-CN" sz="2800" b="1" dirty="0"/>
          </a:p>
          <a:p>
            <a:pPr marL="0" indent="0">
              <a:buNone/>
            </a:pPr>
            <a:endParaRPr lang="en-CA" altLang="zh-CN" dirty="0"/>
          </a:p>
          <a:p>
            <a:pPr marL="0" indent="0">
              <a:buNone/>
            </a:pPr>
            <a:endParaRPr lang="en-US" dirty="0"/>
          </a:p>
        </p:txBody>
      </p:sp>
      <p:sp>
        <p:nvSpPr>
          <p:cNvPr id="4" name="Content Placeholder 2">
            <a:extLst>
              <a:ext uri="{FF2B5EF4-FFF2-40B4-BE49-F238E27FC236}">
                <a16:creationId xmlns:a16="http://schemas.microsoft.com/office/drawing/2014/main" id="{2AD7BE4F-9812-F04B-9747-ABD38FBB1C1A}"/>
              </a:ext>
            </a:extLst>
          </p:cNvPr>
          <p:cNvSpPr txBox="1">
            <a:spLocks/>
          </p:cNvSpPr>
          <p:nvPr/>
        </p:nvSpPr>
        <p:spPr>
          <a:xfrm>
            <a:off x="829734" y="2312989"/>
            <a:ext cx="259450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800" b="1"/>
              <a:t>互联网</a:t>
            </a:r>
            <a:endParaRPr lang="en-CA" altLang="zh-CN" sz="2800" b="1"/>
          </a:p>
          <a:p>
            <a:r>
              <a:rPr lang="zh-CN" altLang="en-US" sz="2800" b="1"/>
              <a:t>金融行业</a:t>
            </a:r>
            <a:endParaRPr lang="en-CA" altLang="zh-CN" sz="2800" b="1"/>
          </a:p>
          <a:p>
            <a:r>
              <a:rPr lang="zh-CN" altLang="en-CA" sz="2800" b="1"/>
              <a:t>零售商</a:t>
            </a:r>
            <a:endParaRPr lang="en-CA" altLang="zh-CN" sz="2800" b="1"/>
          </a:p>
          <a:p>
            <a:r>
              <a:rPr lang="zh-CN" altLang="en-CA" sz="2800" b="1"/>
              <a:t>自然</a:t>
            </a:r>
            <a:r>
              <a:rPr lang="zh-CN" altLang="en-US" sz="2800" b="1"/>
              <a:t>界应用</a:t>
            </a:r>
            <a:endParaRPr lang="en-CA" altLang="zh-CN" sz="2800" b="1"/>
          </a:p>
          <a:p>
            <a:r>
              <a:rPr lang="zh-CN" altLang="en-US" sz="2800" b="1"/>
              <a:t>运输业</a:t>
            </a:r>
            <a:endParaRPr lang="en-CA" altLang="zh-CN" sz="2800" b="1"/>
          </a:p>
          <a:p>
            <a:r>
              <a:rPr lang="zh-CN" altLang="en-US" sz="2800" b="1"/>
              <a:t>各行各业</a:t>
            </a:r>
            <a:endParaRPr lang="en-CA" altLang="zh-CN" sz="2800" b="1"/>
          </a:p>
          <a:p>
            <a:endParaRPr lang="en-CA" altLang="zh-CN"/>
          </a:p>
          <a:p>
            <a:pPr marL="0" indent="0">
              <a:buFont typeface="Wingdings 3" charset="2"/>
              <a:buNone/>
            </a:pPr>
            <a:endParaRPr lang="en-CA" altLang="zh-CN"/>
          </a:p>
          <a:p>
            <a:pPr marL="0" indent="0">
              <a:buFont typeface="Wingdings 3" charset="2"/>
              <a:buNone/>
            </a:pPr>
            <a:endParaRPr lang="en-US" dirty="0"/>
          </a:p>
        </p:txBody>
      </p:sp>
    </p:spTree>
    <p:extLst>
      <p:ext uri="{BB962C8B-B14F-4D97-AF65-F5344CB8AC3E}">
        <p14:creationId xmlns:p14="http://schemas.microsoft.com/office/powerpoint/2010/main" val="279050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DF80-E461-974A-AA90-995297135D58}"/>
              </a:ext>
            </a:extLst>
          </p:cNvPr>
          <p:cNvSpPr>
            <a:spLocks noGrp="1"/>
          </p:cNvSpPr>
          <p:nvPr>
            <p:ph type="title"/>
          </p:nvPr>
        </p:nvSpPr>
        <p:spPr/>
        <p:txBody>
          <a:bodyPr/>
          <a:lstStyle/>
          <a:p>
            <a:r>
              <a:rPr lang="zh-CN" altLang="en-US" dirty="0"/>
              <a:t>大数据能做什么</a:t>
            </a:r>
            <a:endParaRPr lang="en-US" dirty="0"/>
          </a:p>
        </p:txBody>
      </p:sp>
      <p:sp>
        <p:nvSpPr>
          <p:cNvPr id="3" name="Content Placeholder 2">
            <a:extLst>
              <a:ext uri="{FF2B5EF4-FFF2-40B4-BE49-F238E27FC236}">
                <a16:creationId xmlns:a16="http://schemas.microsoft.com/office/drawing/2014/main" id="{FA9E6038-9898-5446-8CB8-D79BE4D23E65}"/>
              </a:ext>
            </a:extLst>
          </p:cNvPr>
          <p:cNvSpPr>
            <a:spLocks noGrp="1"/>
          </p:cNvSpPr>
          <p:nvPr>
            <p:ph idx="1"/>
          </p:nvPr>
        </p:nvSpPr>
        <p:spPr>
          <a:xfrm>
            <a:off x="3792007" y="3398838"/>
            <a:ext cx="6094943" cy="1116012"/>
          </a:xfrm>
        </p:spPr>
        <p:txBody>
          <a:bodyPr>
            <a:normAutofit/>
          </a:bodyPr>
          <a:lstStyle/>
          <a:p>
            <a:pPr marL="0" indent="0">
              <a:buNone/>
            </a:pPr>
            <a:r>
              <a:rPr lang="zh-CN" altLang="en-US" sz="2800" b="1" dirty="0"/>
              <a:t>可以提供快速海量数据的聚合查询</a:t>
            </a:r>
            <a:endParaRPr lang="en-CA" altLang="zh-CN" sz="2800" b="1" dirty="0"/>
          </a:p>
          <a:p>
            <a:pPr marL="0" indent="0">
              <a:buNone/>
            </a:pPr>
            <a:endParaRPr lang="en-US" sz="700" dirty="0"/>
          </a:p>
        </p:txBody>
      </p:sp>
      <p:sp>
        <p:nvSpPr>
          <p:cNvPr id="4" name="Content Placeholder 2">
            <a:extLst>
              <a:ext uri="{FF2B5EF4-FFF2-40B4-BE49-F238E27FC236}">
                <a16:creationId xmlns:a16="http://schemas.microsoft.com/office/drawing/2014/main" id="{2AD7BE4F-9812-F04B-9747-ABD38FBB1C1A}"/>
              </a:ext>
            </a:extLst>
          </p:cNvPr>
          <p:cNvSpPr txBox="1">
            <a:spLocks/>
          </p:cNvSpPr>
          <p:nvPr/>
        </p:nvSpPr>
        <p:spPr>
          <a:xfrm>
            <a:off x="829734" y="2312989"/>
            <a:ext cx="3870854" cy="8715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CA" sz="3600" b="1" dirty="0"/>
              <a:t>存储</a:t>
            </a:r>
            <a:r>
              <a:rPr lang="zh-CN" altLang="en-US" sz="3600" b="1" dirty="0"/>
              <a:t>海量数据</a:t>
            </a:r>
            <a:endParaRPr lang="en-CA" altLang="zh-CN" sz="3600" b="1" dirty="0"/>
          </a:p>
          <a:p>
            <a:pPr marL="0" indent="0">
              <a:buFont typeface="Wingdings 3" charset="2"/>
              <a:buNone/>
            </a:pPr>
            <a:endParaRPr lang="en-CA" altLang="zh-CN" dirty="0"/>
          </a:p>
          <a:p>
            <a:pPr marL="0" indent="0">
              <a:buFont typeface="Wingdings 3" charset="2"/>
              <a:buNone/>
            </a:pPr>
            <a:endParaRPr lang="en-US" dirty="0"/>
          </a:p>
        </p:txBody>
      </p:sp>
      <p:sp>
        <p:nvSpPr>
          <p:cNvPr id="5" name="Content Placeholder 2">
            <a:extLst>
              <a:ext uri="{FF2B5EF4-FFF2-40B4-BE49-F238E27FC236}">
                <a16:creationId xmlns:a16="http://schemas.microsoft.com/office/drawing/2014/main" id="{C003D981-D77B-6648-B95F-11EFE61B34E2}"/>
              </a:ext>
            </a:extLst>
          </p:cNvPr>
          <p:cNvSpPr txBox="1">
            <a:spLocks/>
          </p:cNvSpPr>
          <p:nvPr/>
        </p:nvSpPr>
        <p:spPr>
          <a:xfrm>
            <a:off x="958320" y="5280026"/>
            <a:ext cx="6094943" cy="11160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zh-CN" altLang="en-CA" sz="2800" b="1" dirty="0"/>
              <a:t>极速</a:t>
            </a:r>
            <a:r>
              <a:rPr lang="zh-CN" altLang="en-US" sz="2800" b="1" dirty="0"/>
              <a:t>的单条记录查询</a:t>
            </a:r>
            <a:endParaRPr lang="en-US" sz="700" dirty="0"/>
          </a:p>
        </p:txBody>
      </p:sp>
    </p:spTree>
    <p:extLst>
      <p:ext uri="{BB962C8B-B14F-4D97-AF65-F5344CB8AC3E}">
        <p14:creationId xmlns:p14="http://schemas.microsoft.com/office/powerpoint/2010/main" val="135871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3327-99E7-6049-BC20-C1FAA98B9439}"/>
              </a:ext>
            </a:extLst>
          </p:cNvPr>
          <p:cNvSpPr>
            <a:spLocks noGrp="1"/>
          </p:cNvSpPr>
          <p:nvPr>
            <p:ph type="title"/>
          </p:nvPr>
        </p:nvSpPr>
        <p:spPr/>
        <p:txBody>
          <a:bodyPr/>
          <a:lstStyle/>
          <a:p>
            <a:r>
              <a:rPr lang="zh-CN" altLang="en-US" dirty="0"/>
              <a:t>大数据的容器</a:t>
            </a:r>
            <a:endParaRPr lang="en-US" dirty="0"/>
          </a:p>
        </p:txBody>
      </p:sp>
      <p:sp>
        <p:nvSpPr>
          <p:cNvPr id="3" name="Content Placeholder 2">
            <a:extLst>
              <a:ext uri="{FF2B5EF4-FFF2-40B4-BE49-F238E27FC236}">
                <a16:creationId xmlns:a16="http://schemas.microsoft.com/office/drawing/2014/main" id="{BEDF2F82-4F75-804E-92F1-C795B89B649A}"/>
              </a:ext>
            </a:extLst>
          </p:cNvPr>
          <p:cNvSpPr>
            <a:spLocks noGrp="1"/>
          </p:cNvSpPr>
          <p:nvPr>
            <p:ph idx="1"/>
          </p:nvPr>
        </p:nvSpPr>
        <p:spPr/>
        <p:txBody>
          <a:bodyPr>
            <a:normAutofit fontScale="92500" lnSpcReduction="10000"/>
          </a:bodyPr>
          <a:lstStyle/>
          <a:p>
            <a:pPr marL="0" indent="0">
              <a:buNone/>
            </a:pPr>
            <a:r>
              <a:rPr lang="zh-CN" altLang="en-US" sz="2400" b="1" dirty="0"/>
              <a:t>我们是否可以自己建设大数据的容器？</a:t>
            </a:r>
            <a:endParaRPr lang="en-CA" altLang="zh-CN" sz="2400" b="1" dirty="0"/>
          </a:p>
          <a:p>
            <a:pPr marL="0" indent="0">
              <a:buNone/>
            </a:pPr>
            <a:endParaRPr lang="en-CA" sz="2400" b="1" dirty="0"/>
          </a:p>
          <a:p>
            <a:pPr marL="0" indent="0">
              <a:buNone/>
            </a:pPr>
            <a:endParaRPr lang="en-CA" sz="2400" b="1" dirty="0"/>
          </a:p>
          <a:p>
            <a:pPr marL="0" indent="0">
              <a:buNone/>
            </a:pPr>
            <a:r>
              <a:rPr lang="en-CA" sz="2400" b="1" dirty="0"/>
              <a:t>		</a:t>
            </a:r>
            <a:r>
              <a:rPr lang="zh-CN" altLang="en-US" sz="2400" b="1" dirty="0"/>
              <a:t>快速的部署，基本上没有痛点的扩展</a:t>
            </a:r>
            <a:endParaRPr lang="en-CA" altLang="zh-CN" sz="2400" b="1" dirty="0"/>
          </a:p>
          <a:p>
            <a:pPr marL="0" indent="0">
              <a:buNone/>
            </a:pPr>
            <a:endParaRPr lang="en-CA" sz="2400" b="1" dirty="0"/>
          </a:p>
          <a:p>
            <a:pPr marL="0" indent="0">
              <a:buNone/>
            </a:pPr>
            <a:r>
              <a:rPr lang="zh-CN" altLang="en-US" sz="2400" b="1" dirty="0"/>
              <a:t>大数据的容器就是云服务，云服务基本上提供了所有大数据所必须的基础设施，而且基本上没有进入的门槛</a:t>
            </a:r>
            <a:endParaRPr lang="en-CA" altLang="zh-CN" sz="2400" b="1" dirty="0"/>
          </a:p>
          <a:p>
            <a:pPr marL="0" indent="0">
              <a:buNone/>
            </a:pPr>
            <a:r>
              <a:rPr lang="zh-CN" altLang="en-US" sz="2400" b="1" dirty="0"/>
              <a:t>隐私</a:t>
            </a:r>
            <a:endParaRPr lang="en-CA" altLang="zh-CN" sz="2400" b="1" dirty="0"/>
          </a:p>
          <a:p>
            <a:pPr marL="0" indent="0">
              <a:buNone/>
            </a:pPr>
            <a:r>
              <a:rPr lang="zh-CN" altLang="en-US" sz="2400" b="1" dirty="0"/>
              <a:t>法律合规，比如欧洲的</a:t>
            </a:r>
            <a:endParaRPr lang="en-CA" sz="2400" b="1" dirty="0"/>
          </a:p>
          <a:p>
            <a:pPr marL="0" indent="0">
              <a:buNone/>
            </a:pPr>
            <a:endParaRPr lang="en-US" sz="2400" b="1" dirty="0"/>
          </a:p>
        </p:txBody>
      </p:sp>
      <p:pic>
        <p:nvPicPr>
          <p:cNvPr id="5" name="Picture 4">
            <a:extLst>
              <a:ext uri="{FF2B5EF4-FFF2-40B4-BE49-F238E27FC236}">
                <a16:creationId xmlns:a16="http://schemas.microsoft.com/office/drawing/2014/main" id="{32B126BA-489E-114E-9278-1C7105795F3A}"/>
              </a:ext>
            </a:extLst>
          </p:cNvPr>
          <p:cNvPicPr>
            <a:picLocks noChangeAspect="1"/>
          </p:cNvPicPr>
          <p:nvPr/>
        </p:nvPicPr>
        <p:blipFill>
          <a:blip r:embed="rId2"/>
          <a:stretch>
            <a:fillRect/>
          </a:stretch>
        </p:blipFill>
        <p:spPr>
          <a:xfrm>
            <a:off x="3847170" y="5196029"/>
            <a:ext cx="2791522" cy="1075522"/>
          </a:xfrm>
          <a:prstGeom prst="rect">
            <a:avLst/>
          </a:prstGeom>
        </p:spPr>
      </p:pic>
    </p:spTree>
    <p:extLst>
      <p:ext uri="{BB962C8B-B14F-4D97-AF65-F5344CB8AC3E}">
        <p14:creationId xmlns:p14="http://schemas.microsoft.com/office/powerpoint/2010/main" val="309576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B08F-C824-B74C-B0BB-76E2C642C499}"/>
              </a:ext>
            </a:extLst>
          </p:cNvPr>
          <p:cNvSpPr>
            <a:spLocks noGrp="1"/>
          </p:cNvSpPr>
          <p:nvPr>
            <p:ph type="title"/>
          </p:nvPr>
        </p:nvSpPr>
        <p:spPr/>
        <p:txBody>
          <a:bodyPr/>
          <a:lstStyle/>
          <a:p>
            <a:r>
              <a:rPr lang="en-US" dirty="0"/>
              <a:t>AI</a:t>
            </a:r>
            <a:r>
              <a:rPr lang="zh-CN" altLang="en-US" dirty="0"/>
              <a:t> 人工智能</a:t>
            </a:r>
            <a:endParaRPr lang="en-US" dirty="0"/>
          </a:p>
        </p:txBody>
      </p:sp>
      <p:sp>
        <p:nvSpPr>
          <p:cNvPr id="7" name="Content Placeholder 6">
            <a:extLst>
              <a:ext uri="{FF2B5EF4-FFF2-40B4-BE49-F238E27FC236}">
                <a16:creationId xmlns:a16="http://schemas.microsoft.com/office/drawing/2014/main" id="{B4587692-C05C-FC42-8B8B-A17EA9F2E9E7}"/>
              </a:ext>
            </a:extLst>
          </p:cNvPr>
          <p:cNvSpPr>
            <a:spLocks noGrp="1"/>
          </p:cNvSpPr>
          <p:nvPr>
            <p:ph idx="1"/>
          </p:nvPr>
        </p:nvSpPr>
        <p:spPr/>
        <p:txBody>
          <a:bodyPr>
            <a:normAutofit/>
          </a:bodyPr>
          <a:lstStyle/>
          <a:p>
            <a:pPr marL="0" indent="0">
              <a:buNone/>
            </a:pPr>
            <a:r>
              <a:rPr lang="zh-CN" altLang="en-US" sz="2800" b="1" dirty="0"/>
              <a:t>由人制造出来的机器所表现出来的智能</a:t>
            </a:r>
            <a:endParaRPr lang="en-US" sz="2800" b="1" dirty="0"/>
          </a:p>
        </p:txBody>
      </p:sp>
    </p:spTree>
    <p:extLst>
      <p:ext uri="{BB962C8B-B14F-4D97-AF65-F5344CB8AC3E}">
        <p14:creationId xmlns:p14="http://schemas.microsoft.com/office/powerpoint/2010/main" val="42648050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2906</TotalTime>
  <Words>1465</Words>
  <Application>Microsoft Office PowerPoint</Application>
  <PresentationFormat>Widescreen</PresentationFormat>
  <Paragraphs>197</Paragraphs>
  <Slides>35</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华文新魏</vt:lpstr>
      <vt:lpstr>方正姚体</vt:lpstr>
      <vt:lpstr>Arial</vt:lpstr>
      <vt:lpstr>Trebuchet MS</vt:lpstr>
      <vt:lpstr>Wingdings 3</vt:lpstr>
      <vt:lpstr>Facet</vt:lpstr>
      <vt:lpstr>大数据 , AI, 区块链 不得不说的事情</vt:lpstr>
      <vt:lpstr>我是谁</vt:lpstr>
      <vt:lpstr>分享历程</vt:lpstr>
      <vt:lpstr>免责声明</vt:lpstr>
      <vt:lpstr>大数据</vt:lpstr>
      <vt:lpstr>大数据应用场景</vt:lpstr>
      <vt:lpstr>大数据能做什么</vt:lpstr>
      <vt:lpstr>大数据的容器</vt:lpstr>
      <vt:lpstr>AI 人工智能</vt:lpstr>
      <vt:lpstr>AI 人工智能</vt:lpstr>
      <vt:lpstr>AI vs. 机器学习 vs. 深度学习</vt:lpstr>
      <vt:lpstr>深度学习的限制</vt:lpstr>
      <vt:lpstr>机器学习 vs. 规则引擎</vt:lpstr>
      <vt:lpstr>大数据 和 AI 的关系</vt:lpstr>
      <vt:lpstr>AI 的常用应用场景</vt:lpstr>
      <vt:lpstr>市场热度</vt:lpstr>
      <vt:lpstr>www.Faimdata.com </vt:lpstr>
      <vt:lpstr>PowerPoint Presentation</vt:lpstr>
      <vt:lpstr>PowerPoint Presentation</vt:lpstr>
      <vt:lpstr>PowerPoint Presentation</vt:lpstr>
      <vt:lpstr>AI 创业公司的困难</vt:lpstr>
      <vt:lpstr>区块链</vt:lpstr>
      <vt:lpstr>区块链</vt:lpstr>
      <vt:lpstr>区块链</vt:lpstr>
      <vt:lpstr>区块链 的 代价</vt:lpstr>
      <vt:lpstr>区块链项目的现状</vt:lpstr>
      <vt:lpstr>大数据 区块链</vt:lpstr>
      <vt:lpstr>PowerPoint Presentation</vt:lpstr>
      <vt:lpstr>Spacebook 网络拓扑</vt:lpstr>
      <vt:lpstr>Spacebook 基本架构</vt:lpstr>
      <vt:lpstr>PowerPoint Presentation</vt:lpstr>
      <vt:lpstr>PowerPoint Presentation</vt:lpstr>
      <vt:lpstr>Spacebook 做什么</vt:lpstr>
      <vt:lpstr>风险, 技术人员何去何从</vt:lpstr>
      <vt:lpstr>QA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 , AI, 区块链 不得不说的事情</dc:title>
  <dc:creator>Microsoft Office User</dc:creator>
  <cp:lastModifiedBy>Cell SUN</cp:lastModifiedBy>
  <cp:revision>36</cp:revision>
  <dcterms:created xsi:type="dcterms:W3CDTF">2018-11-13T01:20:03Z</dcterms:created>
  <dcterms:modified xsi:type="dcterms:W3CDTF">2019-12-18T20:05:16Z</dcterms:modified>
</cp:coreProperties>
</file>